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3" r:id="rId4"/>
    <p:sldId id="264" r:id="rId5"/>
    <p:sldId id="265" r:id="rId6"/>
    <p:sldId id="266"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38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711" autoAdjust="0"/>
  </p:normalViewPr>
  <p:slideViewPr>
    <p:cSldViewPr snapToGrid="0" showGuides="1">
      <p:cViewPr varScale="1">
        <p:scale>
          <a:sx n="154" d="100"/>
          <a:sy n="154" d="100"/>
        </p:scale>
        <p:origin x="50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art\Desktop\Test%20Data%20-%2024th%20of%20Feb%20Cleaned.xlsx" TargetMode="External"/><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chart\Desktop\Test%20Data%20-%2024th%20of%20Feb%20Cleaned.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chart\Desktop\Test%20Data%20-%2024th%20of%20Feb%20Clean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789948828131288E-2"/>
          <c:y val="5.9075987281536194E-2"/>
          <c:w val="0.85558601138848955"/>
          <c:h val="0.69348485316212993"/>
        </c:manualLayout>
      </c:layout>
      <c:scatterChart>
        <c:scatterStyle val="lineMarker"/>
        <c:varyColors val="0"/>
        <c:ser>
          <c:idx val="0"/>
          <c:order val="0"/>
          <c:tx>
            <c:strRef>
              <c:f>'ECR New Users vs Sessions'!$B$1</c:f>
              <c:strCache>
                <c:ptCount val="1"/>
                <c:pt idx="0">
                  <c:v>E-commerce Conversion Rate Sessions</c:v>
                </c:pt>
              </c:strCache>
            </c:strRef>
          </c:tx>
          <c:spPr>
            <a:ln w="19050" cap="rnd">
              <a:noFill/>
              <a:round/>
            </a:ln>
            <a:effectLst/>
          </c:spPr>
          <c:marker>
            <c:symbol val="circle"/>
            <c:size val="5"/>
            <c:spPr>
              <a:solidFill>
                <a:schemeClr val="accent1"/>
              </a:solidFill>
              <a:ln w="9525">
                <a:solidFill>
                  <a:schemeClr val="accent1"/>
                </a:solidFill>
              </a:ln>
              <a:effectLst/>
            </c:spPr>
          </c:marker>
          <c:xVal>
            <c:numRef>
              <c:f>'ECR New Users vs Sessions'!$A$2:$A$208</c:f>
              <c:numCache>
                <c:formatCode>m/d/yyyy</c:formatCode>
                <c:ptCount val="207"/>
                <c:pt idx="0">
                  <c:v>43831</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44197</c:v>
                </c:pt>
                <c:pt idx="54">
                  <c:v>44200</c:v>
                </c:pt>
                <c:pt idx="55">
                  <c:v>44207</c:v>
                </c:pt>
                <c:pt idx="56">
                  <c:v>44214</c:v>
                </c:pt>
                <c:pt idx="57">
                  <c:v>44221</c:v>
                </c:pt>
                <c:pt idx="58">
                  <c:v>44228</c:v>
                </c:pt>
                <c:pt idx="59">
                  <c:v>44235</c:v>
                </c:pt>
                <c:pt idx="60">
                  <c:v>44242</c:v>
                </c:pt>
                <c:pt idx="61">
                  <c:v>44249</c:v>
                </c:pt>
                <c:pt idx="62">
                  <c:v>44256</c:v>
                </c:pt>
                <c:pt idx="63">
                  <c:v>44263</c:v>
                </c:pt>
                <c:pt idx="64">
                  <c:v>44270</c:v>
                </c:pt>
                <c:pt idx="65">
                  <c:v>44277</c:v>
                </c:pt>
                <c:pt idx="66">
                  <c:v>44284</c:v>
                </c:pt>
                <c:pt idx="67">
                  <c:v>44291</c:v>
                </c:pt>
                <c:pt idx="68">
                  <c:v>44298</c:v>
                </c:pt>
                <c:pt idx="69">
                  <c:v>44305</c:v>
                </c:pt>
                <c:pt idx="70">
                  <c:v>44312</c:v>
                </c:pt>
                <c:pt idx="71">
                  <c:v>44319</c:v>
                </c:pt>
                <c:pt idx="72">
                  <c:v>44326</c:v>
                </c:pt>
                <c:pt idx="73">
                  <c:v>44333</c:v>
                </c:pt>
                <c:pt idx="74">
                  <c:v>44340</c:v>
                </c:pt>
                <c:pt idx="75">
                  <c:v>44347</c:v>
                </c:pt>
                <c:pt idx="76">
                  <c:v>44354</c:v>
                </c:pt>
                <c:pt idx="77">
                  <c:v>44361</c:v>
                </c:pt>
                <c:pt idx="78">
                  <c:v>44368</c:v>
                </c:pt>
                <c:pt idx="79">
                  <c:v>44375</c:v>
                </c:pt>
                <c:pt idx="80">
                  <c:v>44382</c:v>
                </c:pt>
                <c:pt idx="81">
                  <c:v>44389</c:v>
                </c:pt>
                <c:pt idx="82">
                  <c:v>44396</c:v>
                </c:pt>
                <c:pt idx="83">
                  <c:v>44403</c:v>
                </c:pt>
                <c:pt idx="84">
                  <c:v>44410</c:v>
                </c:pt>
                <c:pt idx="85">
                  <c:v>44417</c:v>
                </c:pt>
                <c:pt idx="86">
                  <c:v>44424</c:v>
                </c:pt>
                <c:pt idx="87">
                  <c:v>44431</c:v>
                </c:pt>
                <c:pt idx="88">
                  <c:v>44438</c:v>
                </c:pt>
                <c:pt idx="89">
                  <c:v>44445</c:v>
                </c:pt>
                <c:pt idx="90">
                  <c:v>44452</c:v>
                </c:pt>
                <c:pt idx="91">
                  <c:v>44459</c:v>
                </c:pt>
                <c:pt idx="92">
                  <c:v>44466</c:v>
                </c:pt>
                <c:pt idx="93">
                  <c:v>44473</c:v>
                </c:pt>
                <c:pt idx="94">
                  <c:v>44480</c:v>
                </c:pt>
                <c:pt idx="95">
                  <c:v>44487</c:v>
                </c:pt>
                <c:pt idx="96">
                  <c:v>44494</c:v>
                </c:pt>
                <c:pt idx="97">
                  <c:v>44501</c:v>
                </c:pt>
                <c:pt idx="98">
                  <c:v>44508</c:v>
                </c:pt>
                <c:pt idx="99">
                  <c:v>44515</c:v>
                </c:pt>
                <c:pt idx="100">
                  <c:v>44522</c:v>
                </c:pt>
                <c:pt idx="101">
                  <c:v>44529</c:v>
                </c:pt>
                <c:pt idx="102">
                  <c:v>44536</c:v>
                </c:pt>
                <c:pt idx="103">
                  <c:v>44543</c:v>
                </c:pt>
                <c:pt idx="104">
                  <c:v>44550</c:v>
                </c:pt>
                <c:pt idx="105">
                  <c:v>44562</c:v>
                </c:pt>
                <c:pt idx="106">
                  <c:v>44564</c:v>
                </c:pt>
                <c:pt idx="107">
                  <c:v>44571</c:v>
                </c:pt>
                <c:pt idx="108">
                  <c:v>44578</c:v>
                </c:pt>
                <c:pt idx="109">
                  <c:v>44585</c:v>
                </c:pt>
                <c:pt idx="110">
                  <c:v>44592</c:v>
                </c:pt>
                <c:pt idx="111">
                  <c:v>44599</c:v>
                </c:pt>
                <c:pt idx="112">
                  <c:v>44606</c:v>
                </c:pt>
              </c:numCache>
            </c:numRef>
          </c:xVal>
          <c:yVal>
            <c:numRef>
              <c:f>'ECR New Users vs Sessions'!$B$2:$B$208</c:f>
              <c:numCache>
                <c:formatCode>0.00%</c:formatCode>
                <c:ptCount val="207"/>
                <c:pt idx="0">
                  <c:v>2.6307305435553499E-2</c:v>
                </c:pt>
                <c:pt idx="1">
                  <c:v>3.1131588012400901E-2</c:v>
                </c:pt>
                <c:pt idx="2">
                  <c:v>2.6604256681068899E-2</c:v>
                </c:pt>
                <c:pt idx="3">
                  <c:v>2.6051487282102499E-2</c:v>
                </c:pt>
                <c:pt idx="4">
                  <c:v>3.3603926750991102E-2</c:v>
                </c:pt>
                <c:pt idx="5">
                  <c:v>3.0839257402956E-2</c:v>
                </c:pt>
                <c:pt idx="6">
                  <c:v>3.2631866630226797E-2</c:v>
                </c:pt>
                <c:pt idx="7">
                  <c:v>3.07907627711686E-2</c:v>
                </c:pt>
                <c:pt idx="8">
                  <c:v>3.3823760406303902E-2</c:v>
                </c:pt>
                <c:pt idx="9">
                  <c:v>3.3294255568581399E-2</c:v>
                </c:pt>
                <c:pt idx="10">
                  <c:v>3.7198642513993498E-2</c:v>
                </c:pt>
                <c:pt idx="11">
                  <c:v>4.1989470530325701E-2</c:v>
                </c:pt>
                <c:pt idx="12">
                  <c:v>3.2074871655081501E-2</c:v>
                </c:pt>
                <c:pt idx="13">
                  <c:v>3.2706035042180399E-2</c:v>
                </c:pt>
                <c:pt idx="14">
                  <c:v>2.3520521418788E-2</c:v>
                </c:pt>
                <c:pt idx="15">
                  <c:v>2.6742763962494899E-2</c:v>
                </c:pt>
                <c:pt idx="16">
                  <c:v>3.2489948422206802E-2</c:v>
                </c:pt>
                <c:pt idx="17">
                  <c:v>3.1046604712679601E-2</c:v>
                </c:pt>
                <c:pt idx="18">
                  <c:v>2.85523012552301E-2</c:v>
                </c:pt>
                <c:pt idx="19">
                  <c:v>2.9111353133370599E-2</c:v>
                </c:pt>
                <c:pt idx="20">
                  <c:v>2.81411256450258E-2</c:v>
                </c:pt>
                <c:pt idx="21">
                  <c:v>3.11539249846279E-2</c:v>
                </c:pt>
                <c:pt idx="22">
                  <c:v>2.8929663608562601E-2</c:v>
                </c:pt>
                <c:pt idx="23">
                  <c:v>2.9110985632724701E-2</c:v>
                </c:pt>
                <c:pt idx="24">
                  <c:v>3.1649770697562099E-2</c:v>
                </c:pt>
                <c:pt idx="25">
                  <c:v>2.74446779577203E-2</c:v>
                </c:pt>
                <c:pt idx="26">
                  <c:v>2.68137809631585E-2</c:v>
                </c:pt>
                <c:pt idx="27">
                  <c:v>2.8961829793554099E-2</c:v>
                </c:pt>
                <c:pt idx="28">
                  <c:v>2.9303887880776799E-2</c:v>
                </c:pt>
                <c:pt idx="29">
                  <c:v>2.9185150595377001E-2</c:v>
                </c:pt>
                <c:pt idx="30">
                  <c:v>2.9925398440149201E-2</c:v>
                </c:pt>
                <c:pt idx="31">
                  <c:v>2.8262239966379402E-2</c:v>
                </c:pt>
                <c:pt idx="32">
                  <c:v>2.5428834141856101E-2</c:v>
                </c:pt>
                <c:pt idx="33">
                  <c:v>2.7528913503827902E-2</c:v>
                </c:pt>
                <c:pt idx="34">
                  <c:v>2.4697894605705699E-2</c:v>
                </c:pt>
                <c:pt idx="35">
                  <c:v>2.7458631404003099E-2</c:v>
                </c:pt>
                <c:pt idx="36">
                  <c:v>2.84416141957641E-2</c:v>
                </c:pt>
                <c:pt idx="37">
                  <c:v>1.6615635844049799E-2</c:v>
                </c:pt>
                <c:pt idx="38">
                  <c:v>2.7220893875298802E-2</c:v>
                </c:pt>
                <c:pt idx="39">
                  <c:v>2.7040454222852998E-2</c:v>
                </c:pt>
                <c:pt idx="40">
                  <c:v>2.80534556268138E-2</c:v>
                </c:pt>
                <c:pt idx="41">
                  <c:v>2.9602963791416099E-2</c:v>
                </c:pt>
                <c:pt idx="42">
                  <c:v>3.1093875554623899E-2</c:v>
                </c:pt>
                <c:pt idx="43">
                  <c:v>3.3281761594646103E-2</c:v>
                </c:pt>
                <c:pt idx="44">
                  <c:v>3.2695765898316097E-2</c:v>
                </c:pt>
                <c:pt idx="45">
                  <c:v>3.1618875081382503E-2</c:v>
                </c:pt>
                <c:pt idx="46">
                  <c:v>2.8735781774642699E-2</c:v>
                </c:pt>
                <c:pt idx="47">
                  <c:v>3.2723772858517797E-2</c:v>
                </c:pt>
                <c:pt idx="48">
                  <c:v>3.7159729223678502E-2</c:v>
                </c:pt>
                <c:pt idx="49">
                  <c:v>3.42926689576174E-2</c:v>
                </c:pt>
                <c:pt idx="50">
                  <c:v>3.0349926919439399E-2</c:v>
                </c:pt>
                <c:pt idx="51">
                  <c:v>2.19596307941981E-2</c:v>
                </c:pt>
                <c:pt idx="52">
                  <c:v>2.55472089107628E-2</c:v>
                </c:pt>
                <c:pt idx="53">
                  <c:v>2.8502944088374699E-2</c:v>
                </c:pt>
                <c:pt idx="54">
                  <c:v>2.6282479114404698E-2</c:v>
                </c:pt>
                <c:pt idx="55">
                  <c:v>2.72372663525061E-2</c:v>
                </c:pt>
                <c:pt idx="56">
                  <c:v>2.7423897009521199E-2</c:v>
                </c:pt>
                <c:pt idx="57">
                  <c:v>3.0441605021295601E-2</c:v>
                </c:pt>
                <c:pt idx="58">
                  <c:v>2.88467555221825E-2</c:v>
                </c:pt>
                <c:pt idx="59">
                  <c:v>2.44583615436696E-2</c:v>
                </c:pt>
                <c:pt idx="60">
                  <c:v>2.70557029177718E-2</c:v>
                </c:pt>
                <c:pt idx="61">
                  <c:v>3.0702131933086501E-2</c:v>
                </c:pt>
                <c:pt idx="62">
                  <c:v>2.7750037827205299E-2</c:v>
                </c:pt>
                <c:pt idx="63">
                  <c:v>2.7081034328491699E-2</c:v>
                </c:pt>
                <c:pt idx="64">
                  <c:v>3.0396428951004299E-2</c:v>
                </c:pt>
                <c:pt idx="65">
                  <c:v>2.7707495126301301E-2</c:v>
                </c:pt>
                <c:pt idx="66">
                  <c:v>3.2630908908171101E-2</c:v>
                </c:pt>
                <c:pt idx="67">
                  <c:v>3.1593966571545E-2</c:v>
                </c:pt>
                <c:pt idx="68">
                  <c:v>3.1292808219178E-2</c:v>
                </c:pt>
                <c:pt idx="69">
                  <c:v>3.3340143003064301E-2</c:v>
                </c:pt>
                <c:pt idx="70">
                  <c:v>2.9730648634354501E-2</c:v>
                </c:pt>
                <c:pt idx="71">
                  <c:v>2.6979147444177801E-2</c:v>
                </c:pt>
                <c:pt idx="72">
                  <c:v>3.0679999999999999E-2</c:v>
                </c:pt>
                <c:pt idx="73">
                  <c:v>3.1205743028763899E-2</c:v>
                </c:pt>
                <c:pt idx="74">
                  <c:v>3.1795412602161802E-2</c:v>
                </c:pt>
                <c:pt idx="75">
                  <c:v>3.3294362832308202E-2</c:v>
                </c:pt>
                <c:pt idx="76">
                  <c:v>3.2028469750889597E-2</c:v>
                </c:pt>
                <c:pt idx="77">
                  <c:v>2.9235422083090101E-2</c:v>
                </c:pt>
                <c:pt idx="78">
                  <c:v>3.4484588041805903E-2</c:v>
                </c:pt>
                <c:pt idx="79">
                  <c:v>3.6015844886896603E-2</c:v>
                </c:pt>
                <c:pt idx="80">
                  <c:v>3.4112595419847298E-2</c:v>
                </c:pt>
                <c:pt idx="81">
                  <c:v>3.7030506083583097E-2</c:v>
                </c:pt>
                <c:pt idx="82">
                  <c:v>3.8015120860398197E-2</c:v>
                </c:pt>
                <c:pt idx="83">
                  <c:v>3.6030050595390099E-2</c:v>
                </c:pt>
                <c:pt idx="84">
                  <c:v>3.5962010457795297E-2</c:v>
                </c:pt>
                <c:pt idx="85">
                  <c:v>3.7501507295309197E-2</c:v>
                </c:pt>
                <c:pt idx="86">
                  <c:v>3.9119249394673102E-2</c:v>
                </c:pt>
                <c:pt idx="87">
                  <c:v>3.7222619899785203E-2</c:v>
                </c:pt>
                <c:pt idx="88">
                  <c:v>4.0831206707983903E-2</c:v>
                </c:pt>
                <c:pt idx="89">
                  <c:v>3.7954512530783698E-2</c:v>
                </c:pt>
                <c:pt idx="90">
                  <c:v>4.1542379046926099E-2</c:v>
                </c:pt>
                <c:pt idx="91">
                  <c:v>3.9049471928849298E-2</c:v>
                </c:pt>
                <c:pt idx="92">
                  <c:v>3.9433435297246897E-2</c:v>
                </c:pt>
                <c:pt idx="93">
                  <c:v>3.7291406516063101E-2</c:v>
                </c:pt>
                <c:pt idx="94">
                  <c:v>3.7909278799086198E-2</c:v>
                </c:pt>
                <c:pt idx="95">
                  <c:v>3.9436173582514999E-2</c:v>
                </c:pt>
                <c:pt idx="96">
                  <c:v>4.7044169780588202E-2</c:v>
                </c:pt>
                <c:pt idx="97">
                  <c:v>3.94407925192111E-2</c:v>
                </c:pt>
                <c:pt idx="98">
                  <c:v>3.8135593220338902E-2</c:v>
                </c:pt>
                <c:pt idx="99">
                  <c:v>1.9338534227008E-2</c:v>
                </c:pt>
                <c:pt idx="100">
                  <c:v>2.8399560414136101E-2</c:v>
                </c:pt>
                <c:pt idx="101">
                  <c:v>3.2868757259001097E-2</c:v>
                </c:pt>
                <c:pt idx="102">
                  <c:v>2.80277040585151E-2</c:v>
                </c:pt>
                <c:pt idx="103">
                  <c:v>2.0547945205479399E-2</c:v>
                </c:pt>
                <c:pt idx="104">
                  <c:v>2.2779580997344302E-2</c:v>
                </c:pt>
                <c:pt idx="105">
                  <c:v>2.82294370001588E-2</c:v>
                </c:pt>
                <c:pt idx="106">
                  <c:v>2.94788273615635E-2</c:v>
                </c:pt>
                <c:pt idx="107">
                  <c:v>2.5851565397043998E-2</c:v>
                </c:pt>
                <c:pt idx="108">
                  <c:v>3.0402449693788199E-2</c:v>
                </c:pt>
                <c:pt idx="109">
                  <c:v>3.2822519291381302E-2</c:v>
                </c:pt>
                <c:pt idx="110">
                  <c:v>3.0218273554897399E-2</c:v>
                </c:pt>
                <c:pt idx="111">
                  <c:v>2.8218400400734599E-2</c:v>
                </c:pt>
                <c:pt idx="112">
                  <c:v>2.8284906145538601E-2</c:v>
                </c:pt>
              </c:numCache>
            </c:numRef>
          </c:yVal>
          <c:smooth val="0"/>
          <c:extLst>
            <c:ext xmlns:c16="http://schemas.microsoft.com/office/drawing/2014/chart" uri="{C3380CC4-5D6E-409C-BE32-E72D297353CC}">
              <c16:uniqueId val="{00000000-397A-435C-8565-2A9226985541}"/>
            </c:ext>
          </c:extLst>
        </c:ser>
        <c:ser>
          <c:idx val="1"/>
          <c:order val="1"/>
          <c:tx>
            <c:strRef>
              <c:f>'ECR New Users vs Sessions'!$G$1</c:f>
              <c:strCache>
                <c:ptCount val="1"/>
                <c:pt idx="0">
                  <c:v>E-commerce Conversion Rate New Users</c:v>
                </c:pt>
              </c:strCache>
            </c:strRef>
          </c:tx>
          <c:spPr>
            <a:ln w="19050" cap="rnd">
              <a:noFill/>
              <a:round/>
            </a:ln>
            <a:effectLst/>
          </c:spPr>
          <c:marker>
            <c:symbol val="circle"/>
            <c:size val="5"/>
            <c:spPr>
              <a:solidFill>
                <a:schemeClr val="accent2"/>
              </a:solidFill>
              <a:ln w="9525">
                <a:solidFill>
                  <a:schemeClr val="accent2"/>
                </a:solidFill>
              </a:ln>
              <a:effectLst/>
            </c:spPr>
          </c:marker>
          <c:xVal>
            <c:numRef>
              <c:f>'ECR New Users vs Sessions'!$A$2:$A$208</c:f>
              <c:numCache>
                <c:formatCode>m/d/yyyy</c:formatCode>
                <c:ptCount val="207"/>
                <c:pt idx="0">
                  <c:v>43831</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44197</c:v>
                </c:pt>
                <c:pt idx="54">
                  <c:v>44200</c:v>
                </c:pt>
                <c:pt idx="55">
                  <c:v>44207</c:v>
                </c:pt>
                <c:pt idx="56">
                  <c:v>44214</c:v>
                </c:pt>
                <c:pt idx="57">
                  <c:v>44221</c:v>
                </c:pt>
                <c:pt idx="58">
                  <c:v>44228</c:v>
                </c:pt>
                <c:pt idx="59">
                  <c:v>44235</c:v>
                </c:pt>
                <c:pt idx="60">
                  <c:v>44242</c:v>
                </c:pt>
                <c:pt idx="61">
                  <c:v>44249</c:v>
                </c:pt>
                <c:pt idx="62">
                  <c:v>44256</c:v>
                </c:pt>
                <c:pt idx="63">
                  <c:v>44263</c:v>
                </c:pt>
                <c:pt idx="64">
                  <c:v>44270</c:v>
                </c:pt>
                <c:pt idx="65">
                  <c:v>44277</c:v>
                </c:pt>
                <c:pt idx="66">
                  <c:v>44284</c:v>
                </c:pt>
                <c:pt idx="67">
                  <c:v>44291</c:v>
                </c:pt>
                <c:pt idx="68">
                  <c:v>44298</c:v>
                </c:pt>
                <c:pt idx="69">
                  <c:v>44305</c:v>
                </c:pt>
                <c:pt idx="70">
                  <c:v>44312</c:v>
                </c:pt>
                <c:pt idx="71">
                  <c:v>44319</c:v>
                </c:pt>
                <c:pt idx="72">
                  <c:v>44326</c:v>
                </c:pt>
                <c:pt idx="73">
                  <c:v>44333</c:v>
                </c:pt>
                <c:pt idx="74">
                  <c:v>44340</c:v>
                </c:pt>
                <c:pt idx="75">
                  <c:v>44347</c:v>
                </c:pt>
                <c:pt idx="76">
                  <c:v>44354</c:v>
                </c:pt>
                <c:pt idx="77">
                  <c:v>44361</c:v>
                </c:pt>
                <c:pt idx="78">
                  <c:v>44368</c:v>
                </c:pt>
                <c:pt idx="79">
                  <c:v>44375</c:v>
                </c:pt>
                <c:pt idx="80">
                  <c:v>44382</c:v>
                </c:pt>
                <c:pt idx="81">
                  <c:v>44389</c:v>
                </c:pt>
                <c:pt idx="82">
                  <c:v>44396</c:v>
                </c:pt>
                <c:pt idx="83">
                  <c:v>44403</c:v>
                </c:pt>
                <c:pt idx="84">
                  <c:v>44410</c:v>
                </c:pt>
                <c:pt idx="85">
                  <c:v>44417</c:v>
                </c:pt>
                <c:pt idx="86">
                  <c:v>44424</c:v>
                </c:pt>
                <c:pt idx="87">
                  <c:v>44431</c:v>
                </c:pt>
                <c:pt idx="88">
                  <c:v>44438</c:v>
                </c:pt>
                <c:pt idx="89">
                  <c:v>44445</c:v>
                </c:pt>
                <c:pt idx="90">
                  <c:v>44452</c:v>
                </c:pt>
                <c:pt idx="91">
                  <c:v>44459</c:v>
                </c:pt>
                <c:pt idx="92">
                  <c:v>44466</c:v>
                </c:pt>
                <c:pt idx="93">
                  <c:v>44473</c:v>
                </c:pt>
                <c:pt idx="94">
                  <c:v>44480</c:v>
                </c:pt>
                <c:pt idx="95">
                  <c:v>44487</c:v>
                </c:pt>
                <c:pt idx="96">
                  <c:v>44494</c:v>
                </c:pt>
                <c:pt idx="97">
                  <c:v>44501</c:v>
                </c:pt>
                <c:pt idx="98">
                  <c:v>44508</c:v>
                </c:pt>
                <c:pt idx="99">
                  <c:v>44515</c:v>
                </c:pt>
                <c:pt idx="100">
                  <c:v>44522</c:v>
                </c:pt>
                <c:pt idx="101">
                  <c:v>44529</c:v>
                </c:pt>
                <c:pt idx="102">
                  <c:v>44536</c:v>
                </c:pt>
                <c:pt idx="103">
                  <c:v>44543</c:v>
                </c:pt>
                <c:pt idx="104">
                  <c:v>44550</c:v>
                </c:pt>
                <c:pt idx="105">
                  <c:v>44562</c:v>
                </c:pt>
                <c:pt idx="106">
                  <c:v>44564</c:v>
                </c:pt>
                <c:pt idx="107">
                  <c:v>44571</c:v>
                </c:pt>
                <c:pt idx="108">
                  <c:v>44578</c:v>
                </c:pt>
                <c:pt idx="109">
                  <c:v>44585</c:v>
                </c:pt>
                <c:pt idx="110">
                  <c:v>44592</c:v>
                </c:pt>
                <c:pt idx="111">
                  <c:v>44599</c:v>
                </c:pt>
                <c:pt idx="112">
                  <c:v>44606</c:v>
                </c:pt>
              </c:numCache>
            </c:numRef>
          </c:xVal>
          <c:yVal>
            <c:numRef>
              <c:f>'ECR New Users vs Sessions'!$G$2:$G$208</c:f>
              <c:numCache>
                <c:formatCode>0.00%</c:formatCode>
                <c:ptCount val="207"/>
                <c:pt idx="0">
                  <c:v>5.2014278429372771E-2</c:v>
                </c:pt>
                <c:pt idx="1">
                  <c:v>6.6220919582341081E-2</c:v>
                </c:pt>
                <c:pt idx="2">
                  <c:v>5.2251119666850004E-2</c:v>
                </c:pt>
                <c:pt idx="3">
                  <c:v>5.1098196090270963E-2</c:v>
                </c:pt>
                <c:pt idx="4">
                  <c:v>7.3950976319069384E-2</c:v>
                </c:pt>
                <c:pt idx="5">
                  <c:v>6.4782982380747742E-2</c:v>
                </c:pt>
                <c:pt idx="6">
                  <c:v>7.5236294896030245E-2</c:v>
                </c:pt>
                <c:pt idx="7">
                  <c:v>6.9943751528491069E-2</c:v>
                </c:pt>
                <c:pt idx="8">
                  <c:v>7.2462142456533929E-2</c:v>
                </c:pt>
                <c:pt idx="9">
                  <c:v>7.0061180185514105E-2</c:v>
                </c:pt>
                <c:pt idx="10">
                  <c:v>7.7673476900423338E-2</c:v>
                </c:pt>
                <c:pt idx="11">
                  <c:v>8.4758942457231728E-2</c:v>
                </c:pt>
                <c:pt idx="12">
                  <c:v>6.4711274060494955E-2</c:v>
                </c:pt>
                <c:pt idx="13">
                  <c:v>6.9664577957980089E-2</c:v>
                </c:pt>
                <c:pt idx="14">
                  <c:v>4.8885834887601842E-2</c:v>
                </c:pt>
                <c:pt idx="15">
                  <c:v>5.501509560550151E-2</c:v>
                </c:pt>
                <c:pt idx="16">
                  <c:v>6.9252077562326875E-2</c:v>
                </c:pt>
                <c:pt idx="17">
                  <c:v>6.6054502369668242E-2</c:v>
                </c:pt>
                <c:pt idx="18">
                  <c:v>5.945079453582381E-2</c:v>
                </c:pt>
                <c:pt idx="19">
                  <c:v>6.0242431625753795E-2</c:v>
                </c:pt>
                <c:pt idx="20">
                  <c:v>5.9446099245833071E-2</c:v>
                </c:pt>
                <c:pt idx="21">
                  <c:v>6.6754501537110239E-2</c:v>
                </c:pt>
                <c:pt idx="22">
                  <c:v>6.1059833473181439E-2</c:v>
                </c:pt>
                <c:pt idx="23">
                  <c:v>6.1489530877285981E-2</c:v>
                </c:pt>
                <c:pt idx="24">
                  <c:v>7.0026702269692917E-2</c:v>
                </c:pt>
                <c:pt idx="25">
                  <c:v>5.4716864871526279E-2</c:v>
                </c:pt>
                <c:pt idx="26">
                  <c:v>5.6140581808608661E-2</c:v>
                </c:pt>
                <c:pt idx="27">
                  <c:v>6.1085441303156081E-2</c:v>
                </c:pt>
                <c:pt idx="28">
                  <c:v>6.2862348848765945E-2</c:v>
                </c:pt>
                <c:pt idx="29">
                  <c:v>6.1748723859706901E-2</c:v>
                </c:pt>
                <c:pt idx="30">
                  <c:v>6.2638630112678562E-2</c:v>
                </c:pt>
                <c:pt idx="31">
                  <c:v>5.5285332602589575E-2</c:v>
                </c:pt>
                <c:pt idx="32">
                  <c:v>4.9013017172890055E-2</c:v>
                </c:pt>
                <c:pt idx="33">
                  <c:v>5.6101447350949407E-2</c:v>
                </c:pt>
                <c:pt idx="34">
                  <c:v>4.6884237909424142E-2</c:v>
                </c:pt>
                <c:pt idx="35">
                  <c:v>5.6254626202812734E-2</c:v>
                </c:pt>
                <c:pt idx="36">
                  <c:v>5.8598068843517356E-2</c:v>
                </c:pt>
                <c:pt idx="37">
                  <c:v>3.4783351850269206E-2</c:v>
                </c:pt>
                <c:pt idx="38">
                  <c:v>5.5630732220718689E-2</c:v>
                </c:pt>
                <c:pt idx="39">
                  <c:v>5.547466511357018E-2</c:v>
                </c:pt>
                <c:pt idx="40">
                  <c:v>5.812486081211491E-2</c:v>
                </c:pt>
                <c:pt idx="41">
                  <c:v>6.3147692537090877E-2</c:v>
                </c:pt>
                <c:pt idx="42">
                  <c:v>6.5335486712670685E-2</c:v>
                </c:pt>
                <c:pt idx="43">
                  <c:v>7.0144839614772123E-2</c:v>
                </c:pt>
                <c:pt idx="44">
                  <c:v>6.5066042032663154E-2</c:v>
                </c:pt>
                <c:pt idx="45">
                  <c:v>6.1914528019511111E-2</c:v>
                </c:pt>
                <c:pt idx="46">
                  <c:v>5.5566740487215625E-2</c:v>
                </c:pt>
                <c:pt idx="47">
                  <c:v>6.0546102097348634E-2</c:v>
                </c:pt>
                <c:pt idx="48">
                  <c:v>7.0738227431626569E-2</c:v>
                </c:pt>
                <c:pt idx="49">
                  <c:v>6.4381720430107522E-2</c:v>
                </c:pt>
                <c:pt idx="50">
                  <c:v>5.6661316211878011E-2</c:v>
                </c:pt>
                <c:pt idx="51">
                  <c:v>3.8660714285714284E-2</c:v>
                </c:pt>
                <c:pt idx="52">
                  <c:v>4.758745476477684E-2</c:v>
                </c:pt>
                <c:pt idx="53">
                  <c:v>5.4762977424037643E-2</c:v>
                </c:pt>
                <c:pt idx="54">
                  <c:v>4.9993433436939107E-2</c:v>
                </c:pt>
                <c:pt idx="55">
                  <c:v>5.3082568001054618E-2</c:v>
                </c:pt>
                <c:pt idx="56">
                  <c:v>5.5015020400842933E-2</c:v>
                </c:pt>
                <c:pt idx="57">
                  <c:v>6.0864108999641446E-2</c:v>
                </c:pt>
                <c:pt idx="58">
                  <c:v>5.6724498584963701E-2</c:v>
                </c:pt>
                <c:pt idx="59">
                  <c:v>4.7012891943551995E-2</c:v>
                </c:pt>
                <c:pt idx="60">
                  <c:v>5.3771943697611894E-2</c:v>
                </c:pt>
                <c:pt idx="61">
                  <c:v>6.0031418312387792E-2</c:v>
                </c:pt>
                <c:pt idx="62">
                  <c:v>5.3419550273797044E-2</c:v>
                </c:pt>
                <c:pt idx="63">
                  <c:v>5.2889095992544266E-2</c:v>
                </c:pt>
                <c:pt idx="64">
                  <c:v>5.9803443228549524E-2</c:v>
                </c:pt>
                <c:pt idx="65">
                  <c:v>5.2462106337862247E-2</c:v>
                </c:pt>
                <c:pt idx="66">
                  <c:v>6.2391903145218114E-2</c:v>
                </c:pt>
                <c:pt idx="67">
                  <c:v>5.9061118731900626E-2</c:v>
                </c:pt>
                <c:pt idx="68">
                  <c:v>5.7409879839786383E-2</c:v>
                </c:pt>
                <c:pt idx="69">
                  <c:v>5.9250653499854776E-2</c:v>
                </c:pt>
                <c:pt idx="70">
                  <c:v>5.2334086979651549E-2</c:v>
                </c:pt>
                <c:pt idx="71">
                  <c:v>4.823808895341164E-2</c:v>
                </c:pt>
                <c:pt idx="72">
                  <c:v>5.645517444428088E-2</c:v>
                </c:pt>
                <c:pt idx="73">
                  <c:v>5.712497765063472E-2</c:v>
                </c:pt>
                <c:pt idx="74">
                  <c:v>5.8019821033387854E-2</c:v>
                </c:pt>
                <c:pt idx="75">
                  <c:v>6.0003664345914254E-2</c:v>
                </c:pt>
                <c:pt idx="76">
                  <c:v>6.0432074737251852E-2</c:v>
                </c:pt>
                <c:pt idx="77">
                  <c:v>5.4716981132075473E-2</c:v>
                </c:pt>
                <c:pt idx="78">
                  <c:v>6.4993500649935004E-2</c:v>
                </c:pt>
                <c:pt idx="79">
                  <c:v>6.8790443006470886E-2</c:v>
                </c:pt>
                <c:pt idx="80">
                  <c:v>6.4970467969104953E-2</c:v>
                </c:pt>
                <c:pt idx="81">
                  <c:v>7.010905853549966E-2</c:v>
                </c:pt>
                <c:pt idx="82">
                  <c:v>7.1881606765327691E-2</c:v>
                </c:pt>
                <c:pt idx="83">
                  <c:v>6.9982132221560453E-2</c:v>
                </c:pt>
                <c:pt idx="84">
                  <c:v>6.8142756040845215E-2</c:v>
                </c:pt>
                <c:pt idx="85">
                  <c:v>7.3950778742123413E-2</c:v>
                </c:pt>
                <c:pt idx="86">
                  <c:v>7.4992747316507111E-2</c:v>
                </c:pt>
                <c:pt idx="87">
                  <c:v>6.9148936170212769E-2</c:v>
                </c:pt>
                <c:pt idx="88">
                  <c:v>7.5696134090294673E-2</c:v>
                </c:pt>
                <c:pt idx="89">
                  <c:v>7.407407407407407E-2</c:v>
                </c:pt>
                <c:pt idx="90">
                  <c:v>7.6367527083054706E-2</c:v>
                </c:pt>
                <c:pt idx="91">
                  <c:v>7.2060520579561485E-2</c:v>
                </c:pt>
                <c:pt idx="92">
                  <c:v>7.1757018393030003E-2</c:v>
                </c:pt>
                <c:pt idx="93">
                  <c:v>6.8132323965570882E-2</c:v>
                </c:pt>
                <c:pt idx="94">
                  <c:v>7.1253322428951132E-2</c:v>
                </c:pt>
                <c:pt idx="95">
                  <c:v>7.2920734088246772E-2</c:v>
                </c:pt>
                <c:pt idx="96">
                  <c:v>8.9893811790552905E-2</c:v>
                </c:pt>
                <c:pt idx="97">
                  <c:v>7.5834445927903865E-2</c:v>
                </c:pt>
                <c:pt idx="98">
                  <c:v>7.2451558550968825E-2</c:v>
                </c:pt>
                <c:pt idx="99">
                  <c:v>3.7126885349646664E-2</c:v>
                </c:pt>
                <c:pt idx="100">
                  <c:v>5.3714035663494149E-2</c:v>
                </c:pt>
                <c:pt idx="101">
                  <c:v>6.055418850968225E-2</c:v>
                </c:pt>
                <c:pt idx="102">
                  <c:v>5.1370269308340252E-2</c:v>
                </c:pt>
                <c:pt idx="103">
                  <c:v>3.74537607891492E-2</c:v>
                </c:pt>
                <c:pt idx="104">
                  <c:v>4.3808875269549429E-2</c:v>
                </c:pt>
                <c:pt idx="105">
                  <c:v>5.712754555198285E-2</c:v>
                </c:pt>
                <c:pt idx="106">
                  <c:v>5.9598287783997367E-2</c:v>
                </c:pt>
                <c:pt idx="107">
                  <c:v>5.3450164293537786E-2</c:v>
                </c:pt>
                <c:pt idx="108">
                  <c:v>5.9516163562406334E-2</c:v>
                </c:pt>
                <c:pt idx="109">
                  <c:v>6.567358921387409E-2</c:v>
                </c:pt>
                <c:pt idx="110">
                  <c:v>6.0722944677099405E-2</c:v>
                </c:pt>
                <c:pt idx="111">
                  <c:v>5.6233362910381543E-2</c:v>
                </c:pt>
                <c:pt idx="112">
                  <c:v>5.7187418767871069E-2</c:v>
                </c:pt>
              </c:numCache>
            </c:numRef>
          </c:yVal>
          <c:smooth val="0"/>
          <c:extLst>
            <c:ext xmlns:c16="http://schemas.microsoft.com/office/drawing/2014/chart" uri="{C3380CC4-5D6E-409C-BE32-E72D297353CC}">
              <c16:uniqueId val="{00000001-397A-435C-8565-2A9226985541}"/>
            </c:ext>
          </c:extLst>
        </c:ser>
        <c:dLbls>
          <c:showLegendKey val="0"/>
          <c:showVal val="0"/>
          <c:showCatName val="0"/>
          <c:showSerName val="0"/>
          <c:showPercent val="0"/>
          <c:showBubbleSize val="0"/>
        </c:dLbls>
        <c:axId val="924061472"/>
        <c:axId val="924062128"/>
      </c:scatterChart>
      <c:valAx>
        <c:axId val="924061472"/>
        <c:scaling>
          <c:orientation val="minMax"/>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924062128"/>
        <c:crosses val="autoZero"/>
        <c:crossBetween val="midCat"/>
      </c:valAx>
      <c:valAx>
        <c:axId val="924062128"/>
        <c:scaling>
          <c:orientation val="minMax"/>
          <c:min val="1.5000000000000003E-2"/>
        </c:scaling>
        <c:delete val="0"/>
        <c:axPos val="l"/>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92406147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CD_Table!$G$2:$G$114</cx:f>
        <cx:lvl ptCount="113" formatCode="0.00%">
          <cx:pt idx="0">0.026307305435553499</cx:pt>
          <cx:pt idx="1">0.031131588012400901</cx:pt>
          <cx:pt idx="2">0.026604256681068899</cx:pt>
          <cx:pt idx="3">0.026051487282102499</cx:pt>
          <cx:pt idx="4">0.033603926750991102</cx:pt>
          <cx:pt idx="5">0.030839257402956</cx:pt>
          <cx:pt idx="6">0.032631866630226797</cx:pt>
          <cx:pt idx="7">0.0307907627711686</cx:pt>
          <cx:pt idx="8">0.033823760406303902</cx:pt>
          <cx:pt idx="9">0.033294255568581399</cx:pt>
          <cx:pt idx="10">0.037198642513993498</cx:pt>
          <cx:pt idx="11">0.041989470530325701</cx:pt>
          <cx:pt idx="12">0.032074871655081501</cx:pt>
          <cx:pt idx="13">0.032706035042180399</cx:pt>
          <cx:pt idx="14">0.023520521418788</cx:pt>
          <cx:pt idx="15">0.026742763962494899</cx:pt>
          <cx:pt idx="16">0.032489948422206802</cx:pt>
          <cx:pt idx="17">0.031046604712679601</cx:pt>
          <cx:pt idx="18">0.0285523012552301</cx:pt>
          <cx:pt idx="19">0.029111353133370599</cx:pt>
          <cx:pt idx="20">0.0281411256450258</cx:pt>
          <cx:pt idx="21">0.0311539249846279</cx:pt>
          <cx:pt idx="22">0.028929663608562601</cx:pt>
          <cx:pt idx="23">0.029110985632724701</cx:pt>
          <cx:pt idx="24">0.031649770697562099</cx:pt>
          <cx:pt idx="25">0.0274446779577203</cx:pt>
          <cx:pt idx="26">0.0268137809631585</cx:pt>
          <cx:pt idx="27">0.028961829793554099</cx:pt>
          <cx:pt idx="28">0.029303887880776799</cx:pt>
          <cx:pt idx="29">0.029185150595377001</cx:pt>
          <cx:pt idx="30">0.029925398440149201</cx:pt>
          <cx:pt idx="31">0.028262239966379402</cx:pt>
          <cx:pt idx="32">0.025428834141856101</cx:pt>
          <cx:pt idx="33">0.027528913503827902</cx:pt>
          <cx:pt idx="34">0.024697894605705699</cx:pt>
          <cx:pt idx="35">0.027458631404003099</cx:pt>
          <cx:pt idx="36">0.0284416141957641</cx:pt>
          <cx:pt idx="37">0.016615635844049799</cx:pt>
          <cx:pt idx="38">0.027220893875298802</cx:pt>
          <cx:pt idx="39">0.027040454222852998</cx:pt>
          <cx:pt idx="40">0.0280534556268138</cx:pt>
          <cx:pt idx="41">0.029602963791416099</cx:pt>
          <cx:pt idx="42">0.031093875554623899</cx:pt>
          <cx:pt idx="43">0.033281761594646103</cx:pt>
          <cx:pt idx="44">0.032695765898316097</cx:pt>
          <cx:pt idx="45">0.031618875081382503</cx:pt>
          <cx:pt idx="46">0.028735781774642699</cx:pt>
          <cx:pt idx="47">0.032723772858517797</cx:pt>
          <cx:pt idx="48">0.037159729223678502</cx:pt>
          <cx:pt idx="49">0.0342926689576174</cx:pt>
          <cx:pt idx="50">0.030349926919439399</cx:pt>
          <cx:pt idx="51">0.0219596307941981</cx:pt>
          <cx:pt idx="52">0.0255472089107628</cx:pt>
          <cx:pt idx="53">0.028502944088374699</cx:pt>
          <cx:pt idx="54">0.026282479114404698</cx:pt>
          <cx:pt idx="55">0.0272372663525061</cx:pt>
          <cx:pt idx="56">0.027423897009521199</cx:pt>
          <cx:pt idx="57">0.030441605021295601</cx:pt>
          <cx:pt idx="58">0.0288467555221825</cx:pt>
          <cx:pt idx="59">0.0244583615436696</cx:pt>
          <cx:pt idx="60">0.0270557029177718</cx:pt>
          <cx:pt idx="61">0.030702131933086501</cx:pt>
          <cx:pt idx="62">0.027750037827205299</cx:pt>
          <cx:pt idx="63">0.027081034328491699</cx:pt>
          <cx:pt idx="64">0.030396428951004299</cx:pt>
          <cx:pt idx="65">0.027707495126301301</cx:pt>
          <cx:pt idx="66">0.032630908908171101</cx:pt>
          <cx:pt idx="67">0.031593966571545</cx:pt>
          <cx:pt idx="68">0.031292808219178</cx:pt>
          <cx:pt idx="69">0.033340143003064301</cx:pt>
          <cx:pt idx="70">0.029730648634354501</cx:pt>
          <cx:pt idx="71">0.026979147444177801</cx:pt>
          <cx:pt idx="72">0.030679999999999999</cx:pt>
          <cx:pt idx="73">0.031205743028763899</cx:pt>
          <cx:pt idx="74">0.031795412602161802</cx:pt>
          <cx:pt idx="75">0.033294362832308202</cx:pt>
          <cx:pt idx="76">0.032028469750889597</cx:pt>
          <cx:pt idx="77">0.029235422083090101</cx:pt>
          <cx:pt idx="78">0.034484588041805903</cx:pt>
          <cx:pt idx="79">0.036015844886896603</cx:pt>
          <cx:pt idx="80">0.034112595419847298</cx:pt>
          <cx:pt idx="81">0.037030506083583097</cx:pt>
          <cx:pt idx="82">0.038015120860398197</cx:pt>
          <cx:pt idx="83">0.036030050595390099</cx:pt>
          <cx:pt idx="84">0.035962010457795297</cx:pt>
          <cx:pt idx="85">0.037501507295309197</cx:pt>
          <cx:pt idx="86">0.039119249394673102</cx:pt>
          <cx:pt idx="87">0.037222619899785203</cx:pt>
          <cx:pt idx="88">0.040831206707983903</cx:pt>
          <cx:pt idx="89">0.037954512530783698</cx:pt>
          <cx:pt idx="90">0.041542379046926099</cx:pt>
          <cx:pt idx="91">0.039049471928849298</cx:pt>
          <cx:pt idx="92">0.039433435297246897</cx:pt>
          <cx:pt idx="93">0.037291406516063101</cx:pt>
          <cx:pt idx="94">0.037909278799086198</cx:pt>
          <cx:pt idx="95">0.039436173582514999</cx:pt>
          <cx:pt idx="96">0.047044169780588202</cx:pt>
          <cx:pt idx="97">0.0394407925192111</cx:pt>
          <cx:pt idx="98">0.038135593220338902</cx:pt>
          <cx:pt idx="99">0.019338534227008</cx:pt>
          <cx:pt idx="100">0.028399560414136101</cx:pt>
          <cx:pt idx="101">0.032868757259001097</cx:pt>
          <cx:pt idx="102">0.0280277040585151</cx:pt>
          <cx:pt idx="103">0.020547945205479399</cx:pt>
          <cx:pt idx="104">0.022779580997344302</cx:pt>
          <cx:pt idx="105">0.0282294370001588</cx:pt>
          <cx:pt idx="106">0.0294788273615635</cx:pt>
          <cx:pt idx="107">0.025851565397043998</cx:pt>
          <cx:pt idx="108">0.030402449693788199</cx:pt>
          <cx:pt idx="109">0.032822519291381302</cx:pt>
          <cx:pt idx="110">0.030218273554897399</cx:pt>
          <cx:pt idx="111">0.028218400400734599</cx:pt>
          <cx:pt idx="112">0.028284906145538601</cx:pt>
        </cx:lvl>
      </cx:numDim>
    </cx:data>
  </cx:chartData>
  <cx:chart>
    <cx:plotArea>
      <cx:plotAreaRegion>
        <cx:series layoutId="clusteredColumn" uniqueId="{82BFA670-2A48-402F-AF8C-EBBA32DD1F3B}">
          <cx:dataId val="0"/>
          <cx:layoutPr>
            <cx:binning intervalClosed="r">
              <cx:binSize val="0.0060000000000000019"/>
            </cx:binning>
          </cx:layoutPr>
        </cx:series>
      </cx:plotAreaRegion>
      <cx:axis id="0">
        <cx:catScaling gapWidth="0"/>
        <cx:tickLabels/>
        <cx:txPr>
          <a:bodyPr vertOverflow="overflow" horzOverflow="overflow" wrap="square" lIns="0" tIns="0" rIns="0" bIns="0"/>
          <a:lstStyle/>
          <a:p>
            <a:pPr algn="ctr" rtl="0">
              <a:defRPr sz="900" b="0" i="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GB">
              <a:solidFill>
                <a:schemeClr val="bg1"/>
              </a:solidFill>
            </a:endParaRPr>
          </a:p>
        </cx:txPr>
      </cx:axis>
      <cx:axis id="1">
        <cx:valScaling/>
        <cx:tickLabels/>
        <cx:txPr>
          <a:bodyPr vertOverflow="overflow" horzOverflow="overflow" wrap="square" lIns="0" tIns="0" rIns="0" bIns="0"/>
          <a:lstStyle/>
          <a:p>
            <a:pPr algn="ctr" rtl="0">
              <a:defRPr sz="900" b="0" i="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GB">
              <a:solidFill>
                <a:schemeClr val="bg1"/>
              </a:solidFill>
            </a:endParaRPr>
          </a:p>
        </cx:txPr>
      </cx:axis>
    </cx:plotArea>
  </cx:chart>
  <cx:spPr>
    <a:noFill/>
    <a:ln>
      <a:no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CD_Table!$K$2:$K$208</cx:f>
        <cx:lvl ptCount="207" formatCode="0.00%">
          <cx:pt idx="0">0.052014278429372771</cx:pt>
          <cx:pt idx="1">0.066220919582341081</cx:pt>
          <cx:pt idx="2">0.052251119666850004</cx:pt>
          <cx:pt idx="3">0.051098196090270963</cx:pt>
          <cx:pt idx="4">0.073950976319069384</cx:pt>
          <cx:pt idx="5">0.064782982380747742</cx:pt>
          <cx:pt idx="6">0.075236294896030245</cx:pt>
          <cx:pt idx="7">0.069943751528491069</cx:pt>
          <cx:pt idx="8">0.072462142456533929</cx:pt>
          <cx:pt idx="9">0.070061180185514105</cx:pt>
          <cx:pt idx="10">0.077673476900423338</cx:pt>
          <cx:pt idx="11">0.084758942457231728</cx:pt>
          <cx:pt idx="12">0.064711274060494955</cx:pt>
          <cx:pt idx="13">0.069664577957980089</cx:pt>
          <cx:pt idx="14">0.048885834887601842</cx:pt>
          <cx:pt idx="15">0.05501509560550151</cx:pt>
          <cx:pt idx="16">0.069252077562326875</cx:pt>
          <cx:pt idx="17">0.066054502369668242</cx:pt>
          <cx:pt idx="18">0.05945079453582381</cx:pt>
          <cx:pt idx="19">0.060242431625753795</cx:pt>
          <cx:pt idx="20">0.059446099245833071</cx:pt>
          <cx:pt idx="21">0.066754501537110239</cx:pt>
          <cx:pt idx="22">0.061059833473181439</cx:pt>
          <cx:pt idx="23">0.061489530877285981</cx:pt>
          <cx:pt idx="24">0.070026702269692917</cx:pt>
          <cx:pt idx="25">0.054716864871526279</cx:pt>
          <cx:pt idx="26">0.056140581808608661</cx:pt>
          <cx:pt idx="27">0.061085441303156081</cx:pt>
          <cx:pt idx="28">0.062862348848765945</cx:pt>
          <cx:pt idx="29">0.061748723859706901</cx:pt>
          <cx:pt idx="30">0.062638630112678562</cx:pt>
          <cx:pt idx="31">0.055285332602589575</cx:pt>
          <cx:pt idx="32">0.049013017172890055</cx:pt>
          <cx:pt idx="33">0.056101447350949407</cx:pt>
          <cx:pt idx="34">0.046884237909424142</cx:pt>
          <cx:pt idx="35">0.056254626202812734</cx:pt>
          <cx:pt idx="36">0.058598068843517356</cx:pt>
          <cx:pt idx="37">0.034783351850269206</cx:pt>
          <cx:pt idx="38">0.055630732220718689</cx:pt>
          <cx:pt idx="39">0.05547466511357018</cx:pt>
          <cx:pt idx="40">0.05812486081211491</cx:pt>
          <cx:pt idx="41">0.063147692537090877</cx:pt>
          <cx:pt idx="42">0.065335486712670685</cx:pt>
          <cx:pt idx="43">0.070144839614772123</cx:pt>
          <cx:pt idx="44">0.065066042032663154</cx:pt>
          <cx:pt idx="45">0.061914528019511111</cx:pt>
          <cx:pt idx="46">0.055566740487215625</cx:pt>
          <cx:pt idx="47">0.060546102097348634</cx:pt>
          <cx:pt idx="48">0.070738227431626569</cx:pt>
          <cx:pt idx="49">0.064381720430107522</cx:pt>
          <cx:pt idx="50">0.056661316211878011</cx:pt>
          <cx:pt idx="51">0.038660714285714284</cx:pt>
          <cx:pt idx="52">0.04758745476477684</cx:pt>
          <cx:pt idx="53">0.054762977424037643</cx:pt>
          <cx:pt idx="54">0.049993433436939107</cx:pt>
          <cx:pt idx="55">0.053082568001054618</cx:pt>
          <cx:pt idx="56">0.055015020400842933</cx:pt>
          <cx:pt idx="57">0.060864108999641446</cx:pt>
          <cx:pt idx="58">0.056724498584963701</cx:pt>
          <cx:pt idx="59">0.047012891943551995</cx:pt>
          <cx:pt idx="60">0.053771943697611894</cx:pt>
          <cx:pt idx="61">0.060031418312387792</cx:pt>
          <cx:pt idx="62">0.053419550273797044</cx:pt>
          <cx:pt idx="63">0.052889095992544266</cx:pt>
          <cx:pt idx="64">0.059803443228549524</cx:pt>
          <cx:pt idx="65">0.052462106337862247</cx:pt>
          <cx:pt idx="66">0.062391903145218114</cx:pt>
          <cx:pt idx="67">0.059061118731900626</cx:pt>
          <cx:pt idx="68">0.057409879839786383</cx:pt>
          <cx:pt idx="69">0.059250653499854776</cx:pt>
          <cx:pt idx="70">0.052334086979651549</cx:pt>
          <cx:pt idx="71">0.04823808895341164</cx:pt>
          <cx:pt idx="72">0.05645517444428088</cx:pt>
          <cx:pt idx="73">0.05712497765063472</cx:pt>
          <cx:pt idx="74">0.058019821033387854</cx:pt>
          <cx:pt idx="75">0.060003664345914254</cx:pt>
          <cx:pt idx="76">0.060432074737251852</cx:pt>
          <cx:pt idx="77">0.054716981132075473</cx:pt>
          <cx:pt idx="78">0.064993500649935004</cx:pt>
          <cx:pt idx="79">0.068790443006470886</cx:pt>
          <cx:pt idx="80">0.064970467969104953</cx:pt>
          <cx:pt idx="81">0.07010905853549966</cx:pt>
          <cx:pt idx="82">0.071881606765327691</cx:pt>
          <cx:pt idx="83">0.069982132221560453</cx:pt>
          <cx:pt idx="84">0.068142756040845215</cx:pt>
          <cx:pt idx="85">0.073950778742123413</cx:pt>
          <cx:pt idx="86">0.074992747316507111</cx:pt>
          <cx:pt idx="87">0.069148936170212769</cx:pt>
          <cx:pt idx="88">0.075696134090294673</cx:pt>
          <cx:pt idx="89">0.07407407407407407</cx:pt>
          <cx:pt idx="90">0.076367527083054706</cx:pt>
          <cx:pt idx="91">0.072060520579561485</cx:pt>
          <cx:pt idx="92">0.071757018393030003</cx:pt>
          <cx:pt idx="93">0.068132323965570882</cx:pt>
          <cx:pt idx="94">0.071253322428951132</cx:pt>
          <cx:pt idx="95">0.072920734088246772</cx:pt>
          <cx:pt idx="96">0.089893811790552905</cx:pt>
          <cx:pt idx="97">0.075834445927903865</cx:pt>
          <cx:pt idx="98">0.072451558550968825</cx:pt>
          <cx:pt idx="99">0.037126885349646664</cx:pt>
          <cx:pt idx="100">0.053714035663494149</cx:pt>
          <cx:pt idx="101">0.06055418850968225</cx:pt>
          <cx:pt idx="102">0.051370269308340252</cx:pt>
          <cx:pt idx="103">0.0374537607891492</cx:pt>
          <cx:pt idx="104">0.043808875269549429</cx:pt>
          <cx:pt idx="105">0.05712754555198285</cx:pt>
          <cx:pt idx="106">0.059598287783997367</cx:pt>
          <cx:pt idx="107">0.053450164293537786</cx:pt>
          <cx:pt idx="108">0.059516163562406334</cx:pt>
          <cx:pt idx="109">0.06567358921387409</cx:pt>
          <cx:pt idx="110">0.060722944677099405</cx:pt>
          <cx:pt idx="111">0.056233362910381543</cx:pt>
          <cx:pt idx="112">0.057187418767871069</cx:pt>
        </cx:lvl>
      </cx:numDim>
    </cx:data>
  </cx:chartData>
  <cx:chart>
    <cx:plotArea>
      <cx:plotAreaRegion>
        <cx:series layoutId="clusteredColumn" uniqueId="{BE4E0788-375A-4AC8-85BD-42C73997FE22}" formatIdx="0">
          <cx:tx>
            <cx:txData>
              <cx:f>CD_Table!$K$1</cx:f>
              <cx:v>E-comerce Conversion Rate New Users</cx:v>
            </cx:txData>
          </cx:tx>
          <cx:spPr>
            <a:solidFill>
              <a:schemeClr val="accent2"/>
            </a:solidFill>
          </cx:spPr>
          <cx:dataId val="0"/>
          <cx:layoutPr>
            <cx:binning intervalClosed="r">
              <cx:binSize val="0.010000000000000002"/>
            </cx:binning>
          </cx:layoutPr>
        </cx:series>
      </cx:plotAreaRegion>
      <cx:axis id="0">
        <cx:catScaling gapWidth="0"/>
        <cx:tickLabels/>
        <cx:txPr>
          <a:bodyPr spcFirstLastPara="1" vertOverflow="ellipsis" horzOverflow="overflow" wrap="square" lIns="0" tIns="0" rIns="0" bIns="0" anchor="ctr" anchorCtr="1"/>
          <a:lstStyle/>
          <a:p>
            <a:pPr algn="ctr" rtl="0">
              <a:defRPr>
                <a:solidFill>
                  <a:schemeClr val="bg1"/>
                </a:solidFill>
              </a:defRPr>
            </a:pPr>
            <a:endParaRPr lang="en-US" sz="900" b="0" i="0" u="none" strike="noStrike" baseline="0">
              <a:solidFill>
                <a:schemeClr val="bg1"/>
              </a:solidFill>
              <a:latin typeface="Calibri" panose="020F0502020204030204"/>
            </a:endParaRPr>
          </a:p>
        </cx:txPr>
      </cx:axis>
      <cx:axis id="1">
        <cx:valScaling/>
        <cx:tickLabels/>
        <cx:txPr>
          <a:bodyPr vertOverflow="overflow" horzOverflow="overflow" wrap="square" lIns="0" tIns="0" rIns="0" bIns="0"/>
          <a:lstStyle/>
          <a:p>
            <a:pPr algn="ctr" rtl="0">
              <a:defRPr sz="900" b="0" i="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GB">
              <a:solidFill>
                <a:schemeClr val="bg1"/>
              </a:solidFill>
            </a:endParaRPr>
          </a:p>
        </cx:txPr>
      </cx:axis>
    </cx:plotArea>
  </cx:chart>
  <cx:spPr>
    <a:noFill/>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32AF0-39BE-4F57-B615-ABC7A11F4A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CFAAEF-BC44-4216-8035-F1B10D9B3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1BE2583-93E9-48F0-AE39-B41C5037383E}"/>
              </a:ext>
            </a:extLst>
          </p:cNvPr>
          <p:cNvSpPr>
            <a:spLocks noGrp="1"/>
          </p:cNvSpPr>
          <p:nvPr>
            <p:ph type="dt" sz="half" idx="10"/>
          </p:nvPr>
        </p:nvSpPr>
        <p:spPr/>
        <p:txBody>
          <a:bodyPr/>
          <a:lstStyle/>
          <a:p>
            <a:fld id="{6014D8D8-9051-46F5-83A4-9AAF98370935}" type="datetimeFigureOut">
              <a:rPr lang="en-GB" smtClean="0"/>
              <a:t>07/03/2022</a:t>
            </a:fld>
            <a:endParaRPr lang="en-GB"/>
          </a:p>
        </p:txBody>
      </p:sp>
      <p:sp>
        <p:nvSpPr>
          <p:cNvPr id="5" name="Footer Placeholder 4">
            <a:extLst>
              <a:ext uri="{FF2B5EF4-FFF2-40B4-BE49-F238E27FC236}">
                <a16:creationId xmlns:a16="http://schemas.microsoft.com/office/drawing/2014/main" id="{1C3FBE1C-5AFE-4A17-9FA3-13817531E4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975162-910C-436C-B351-BEE07C337BF5}"/>
              </a:ext>
            </a:extLst>
          </p:cNvPr>
          <p:cNvSpPr>
            <a:spLocks noGrp="1"/>
          </p:cNvSpPr>
          <p:nvPr>
            <p:ph type="sldNum" sz="quarter" idx="12"/>
          </p:nvPr>
        </p:nvSpPr>
        <p:spPr/>
        <p:txBody>
          <a:bodyPr/>
          <a:lstStyle/>
          <a:p>
            <a:fld id="{04DD5136-5679-4ADD-A32D-29C7A0472731}" type="slidenum">
              <a:rPr lang="en-GB" smtClean="0"/>
              <a:t>‹#›</a:t>
            </a:fld>
            <a:endParaRPr lang="en-GB"/>
          </a:p>
        </p:txBody>
      </p:sp>
    </p:spTree>
    <p:extLst>
      <p:ext uri="{BB962C8B-B14F-4D97-AF65-F5344CB8AC3E}">
        <p14:creationId xmlns:p14="http://schemas.microsoft.com/office/powerpoint/2010/main" val="150465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56C6-951E-4AFD-A69B-D784ECC20B0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B1928E-69C8-4412-BDD4-C923282A46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7BA6AE-C000-41C0-ADBC-283F509414BA}"/>
              </a:ext>
            </a:extLst>
          </p:cNvPr>
          <p:cNvSpPr>
            <a:spLocks noGrp="1"/>
          </p:cNvSpPr>
          <p:nvPr>
            <p:ph type="dt" sz="half" idx="10"/>
          </p:nvPr>
        </p:nvSpPr>
        <p:spPr/>
        <p:txBody>
          <a:bodyPr/>
          <a:lstStyle/>
          <a:p>
            <a:fld id="{6014D8D8-9051-46F5-83A4-9AAF98370935}" type="datetimeFigureOut">
              <a:rPr lang="en-GB" smtClean="0"/>
              <a:t>07/03/2022</a:t>
            </a:fld>
            <a:endParaRPr lang="en-GB"/>
          </a:p>
        </p:txBody>
      </p:sp>
      <p:sp>
        <p:nvSpPr>
          <p:cNvPr id="5" name="Footer Placeholder 4">
            <a:extLst>
              <a:ext uri="{FF2B5EF4-FFF2-40B4-BE49-F238E27FC236}">
                <a16:creationId xmlns:a16="http://schemas.microsoft.com/office/drawing/2014/main" id="{7F9A800C-2BEB-4CEF-BFA4-032F2A7095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5011B1-F255-411E-A83F-AEEB7AD8D6C4}"/>
              </a:ext>
            </a:extLst>
          </p:cNvPr>
          <p:cNvSpPr>
            <a:spLocks noGrp="1"/>
          </p:cNvSpPr>
          <p:nvPr>
            <p:ph type="sldNum" sz="quarter" idx="12"/>
          </p:nvPr>
        </p:nvSpPr>
        <p:spPr/>
        <p:txBody>
          <a:bodyPr/>
          <a:lstStyle/>
          <a:p>
            <a:fld id="{04DD5136-5679-4ADD-A32D-29C7A0472731}" type="slidenum">
              <a:rPr lang="en-GB" smtClean="0"/>
              <a:t>‹#›</a:t>
            </a:fld>
            <a:endParaRPr lang="en-GB"/>
          </a:p>
        </p:txBody>
      </p:sp>
    </p:spTree>
    <p:extLst>
      <p:ext uri="{BB962C8B-B14F-4D97-AF65-F5344CB8AC3E}">
        <p14:creationId xmlns:p14="http://schemas.microsoft.com/office/powerpoint/2010/main" val="1671714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E83A88-C3D2-42BD-A14F-60B9FC50FB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E587B6-BC15-4CC3-BEDA-9AD748FBD9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AF7C99-182D-46B2-ABAD-08E4D89208B8}"/>
              </a:ext>
            </a:extLst>
          </p:cNvPr>
          <p:cNvSpPr>
            <a:spLocks noGrp="1"/>
          </p:cNvSpPr>
          <p:nvPr>
            <p:ph type="dt" sz="half" idx="10"/>
          </p:nvPr>
        </p:nvSpPr>
        <p:spPr/>
        <p:txBody>
          <a:bodyPr/>
          <a:lstStyle/>
          <a:p>
            <a:fld id="{6014D8D8-9051-46F5-83A4-9AAF98370935}" type="datetimeFigureOut">
              <a:rPr lang="en-GB" smtClean="0"/>
              <a:t>07/03/2022</a:t>
            </a:fld>
            <a:endParaRPr lang="en-GB"/>
          </a:p>
        </p:txBody>
      </p:sp>
      <p:sp>
        <p:nvSpPr>
          <p:cNvPr id="5" name="Footer Placeholder 4">
            <a:extLst>
              <a:ext uri="{FF2B5EF4-FFF2-40B4-BE49-F238E27FC236}">
                <a16:creationId xmlns:a16="http://schemas.microsoft.com/office/drawing/2014/main" id="{6449CDC6-0DE8-45F0-B482-15780EE8C5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844903-78AD-485E-9822-C0C429745137}"/>
              </a:ext>
            </a:extLst>
          </p:cNvPr>
          <p:cNvSpPr>
            <a:spLocks noGrp="1"/>
          </p:cNvSpPr>
          <p:nvPr>
            <p:ph type="sldNum" sz="quarter" idx="12"/>
          </p:nvPr>
        </p:nvSpPr>
        <p:spPr/>
        <p:txBody>
          <a:bodyPr/>
          <a:lstStyle/>
          <a:p>
            <a:fld id="{04DD5136-5679-4ADD-A32D-29C7A0472731}" type="slidenum">
              <a:rPr lang="en-GB" smtClean="0"/>
              <a:t>‹#›</a:t>
            </a:fld>
            <a:endParaRPr lang="en-GB"/>
          </a:p>
        </p:txBody>
      </p:sp>
    </p:spTree>
    <p:extLst>
      <p:ext uri="{BB962C8B-B14F-4D97-AF65-F5344CB8AC3E}">
        <p14:creationId xmlns:p14="http://schemas.microsoft.com/office/powerpoint/2010/main" val="92715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C064-C250-4033-B84C-965DA6CF9C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049261-D0C7-40E1-A00E-55E597177B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BDFC5A-D3CB-4AC0-89CE-F7AD7EEBD9E8}"/>
              </a:ext>
            </a:extLst>
          </p:cNvPr>
          <p:cNvSpPr>
            <a:spLocks noGrp="1"/>
          </p:cNvSpPr>
          <p:nvPr>
            <p:ph type="dt" sz="half" idx="10"/>
          </p:nvPr>
        </p:nvSpPr>
        <p:spPr/>
        <p:txBody>
          <a:bodyPr/>
          <a:lstStyle/>
          <a:p>
            <a:fld id="{6014D8D8-9051-46F5-83A4-9AAF98370935}" type="datetimeFigureOut">
              <a:rPr lang="en-GB" smtClean="0"/>
              <a:t>07/03/2022</a:t>
            </a:fld>
            <a:endParaRPr lang="en-GB"/>
          </a:p>
        </p:txBody>
      </p:sp>
      <p:sp>
        <p:nvSpPr>
          <p:cNvPr id="5" name="Footer Placeholder 4">
            <a:extLst>
              <a:ext uri="{FF2B5EF4-FFF2-40B4-BE49-F238E27FC236}">
                <a16:creationId xmlns:a16="http://schemas.microsoft.com/office/drawing/2014/main" id="{3DA930C2-224D-432E-B847-87214BA5F0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8709F7-F46D-4378-ABEE-099685BD55B2}"/>
              </a:ext>
            </a:extLst>
          </p:cNvPr>
          <p:cNvSpPr>
            <a:spLocks noGrp="1"/>
          </p:cNvSpPr>
          <p:nvPr>
            <p:ph type="sldNum" sz="quarter" idx="12"/>
          </p:nvPr>
        </p:nvSpPr>
        <p:spPr/>
        <p:txBody>
          <a:bodyPr/>
          <a:lstStyle/>
          <a:p>
            <a:fld id="{04DD5136-5679-4ADD-A32D-29C7A0472731}" type="slidenum">
              <a:rPr lang="en-GB" smtClean="0"/>
              <a:t>‹#›</a:t>
            </a:fld>
            <a:endParaRPr lang="en-GB"/>
          </a:p>
        </p:txBody>
      </p:sp>
    </p:spTree>
    <p:extLst>
      <p:ext uri="{BB962C8B-B14F-4D97-AF65-F5344CB8AC3E}">
        <p14:creationId xmlns:p14="http://schemas.microsoft.com/office/powerpoint/2010/main" val="229470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A926-EEDF-4CD7-801E-DF42C65551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C65D98E-43A7-45EC-85E5-6526867C06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0E9409-4873-4196-ACE9-E49A3F73B292}"/>
              </a:ext>
            </a:extLst>
          </p:cNvPr>
          <p:cNvSpPr>
            <a:spLocks noGrp="1"/>
          </p:cNvSpPr>
          <p:nvPr>
            <p:ph type="dt" sz="half" idx="10"/>
          </p:nvPr>
        </p:nvSpPr>
        <p:spPr/>
        <p:txBody>
          <a:bodyPr/>
          <a:lstStyle/>
          <a:p>
            <a:fld id="{6014D8D8-9051-46F5-83A4-9AAF98370935}" type="datetimeFigureOut">
              <a:rPr lang="en-GB" smtClean="0"/>
              <a:t>07/03/2022</a:t>
            </a:fld>
            <a:endParaRPr lang="en-GB"/>
          </a:p>
        </p:txBody>
      </p:sp>
      <p:sp>
        <p:nvSpPr>
          <p:cNvPr id="5" name="Footer Placeholder 4">
            <a:extLst>
              <a:ext uri="{FF2B5EF4-FFF2-40B4-BE49-F238E27FC236}">
                <a16:creationId xmlns:a16="http://schemas.microsoft.com/office/drawing/2014/main" id="{89002E51-799F-4A7F-8BEB-D30DC14705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A6598B-C8D8-4E89-81B5-8C1E803E7CAC}"/>
              </a:ext>
            </a:extLst>
          </p:cNvPr>
          <p:cNvSpPr>
            <a:spLocks noGrp="1"/>
          </p:cNvSpPr>
          <p:nvPr>
            <p:ph type="sldNum" sz="quarter" idx="12"/>
          </p:nvPr>
        </p:nvSpPr>
        <p:spPr/>
        <p:txBody>
          <a:bodyPr/>
          <a:lstStyle/>
          <a:p>
            <a:fld id="{04DD5136-5679-4ADD-A32D-29C7A0472731}" type="slidenum">
              <a:rPr lang="en-GB" smtClean="0"/>
              <a:t>‹#›</a:t>
            </a:fld>
            <a:endParaRPr lang="en-GB"/>
          </a:p>
        </p:txBody>
      </p:sp>
    </p:spTree>
    <p:extLst>
      <p:ext uri="{BB962C8B-B14F-4D97-AF65-F5344CB8AC3E}">
        <p14:creationId xmlns:p14="http://schemas.microsoft.com/office/powerpoint/2010/main" val="135467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01AE-1996-45FA-B677-96986BBA93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20C680C-A3FA-4D78-A271-89FC109D3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861C108-3D90-46A3-89D2-41F901F476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0860896-1CD7-477D-8762-CCF1D55B63F6}"/>
              </a:ext>
            </a:extLst>
          </p:cNvPr>
          <p:cNvSpPr>
            <a:spLocks noGrp="1"/>
          </p:cNvSpPr>
          <p:nvPr>
            <p:ph type="dt" sz="half" idx="10"/>
          </p:nvPr>
        </p:nvSpPr>
        <p:spPr/>
        <p:txBody>
          <a:bodyPr/>
          <a:lstStyle/>
          <a:p>
            <a:fld id="{6014D8D8-9051-46F5-83A4-9AAF98370935}" type="datetimeFigureOut">
              <a:rPr lang="en-GB" smtClean="0"/>
              <a:t>07/03/2022</a:t>
            </a:fld>
            <a:endParaRPr lang="en-GB"/>
          </a:p>
        </p:txBody>
      </p:sp>
      <p:sp>
        <p:nvSpPr>
          <p:cNvPr id="6" name="Footer Placeholder 5">
            <a:extLst>
              <a:ext uri="{FF2B5EF4-FFF2-40B4-BE49-F238E27FC236}">
                <a16:creationId xmlns:a16="http://schemas.microsoft.com/office/drawing/2014/main" id="{A31BDB86-7CFB-489E-9E0D-56C4725CA75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632B71-4B6C-4D84-B56A-AD9C4DEAD837}"/>
              </a:ext>
            </a:extLst>
          </p:cNvPr>
          <p:cNvSpPr>
            <a:spLocks noGrp="1"/>
          </p:cNvSpPr>
          <p:nvPr>
            <p:ph type="sldNum" sz="quarter" idx="12"/>
          </p:nvPr>
        </p:nvSpPr>
        <p:spPr/>
        <p:txBody>
          <a:bodyPr/>
          <a:lstStyle/>
          <a:p>
            <a:fld id="{04DD5136-5679-4ADD-A32D-29C7A0472731}" type="slidenum">
              <a:rPr lang="en-GB" smtClean="0"/>
              <a:t>‹#›</a:t>
            </a:fld>
            <a:endParaRPr lang="en-GB"/>
          </a:p>
        </p:txBody>
      </p:sp>
    </p:spTree>
    <p:extLst>
      <p:ext uri="{BB962C8B-B14F-4D97-AF65-F5344CB8AC3E}">
        <p14:creationId xmlns:p14="http://schemas.microsoft.com/office/powerpoint/2010/main" val="3886542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0C35-2274-4807-BE16-DF1F87DB743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C6D2CA6-AE25-48EE-BC50-49F323903C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E9143E-AD90-40E1-A50F-0F35B5FBA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4C4D606-72CD-4601-B611-28F14DAB7E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209E32-5BC3-40AA-8DA0-E962CECC36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6AEEA82-48BA-4673-A7FA-0F2B7EB9EE71}"/>
              </a:ext>
            </a:extLst>
          </p:cNvPr>
          <p:cNvSpPr>
            <a:spLocks noGrp="1"/>
          </p:cNvSpPr>
          <p:nvPr>
            <p:ph type="dt" sz="half" idx="10"/>
          </p:nvPr>
        </p:nvSpPr>
        <p:spPr/>
        <p:txBody>
          <a:bodyPr/>
          <a:lstStyle/>
          <a:p>
            <a:fld id="{6014D8D8-9051-46F5-83A4-9AAF98370935}" type="datetimeFigureOut">
              <a:rPr lang="en-GB" smtClean="0"/>
              <a:t>07/03/2022</a:t>
            </a:fld>
            <a:endParaRPr lang="en-GB"/>
          </a:p>
        </p:txBody>
      </p:sp>
      <p:sp>
        <p:nvSpPr>
          <p:cNvPr id="8" name="Footer Placeholder 7">
            <a:extLst>
              <a:ext uri="{FF2B5EF4-FFF2-40B4-BE49-F238E27FC236}">
                <a16:creationId xmlns:a16="http://schemas.microsoft.com/office/drawing/2014/main" id="{87D1A76B-49A2-4D45-AC90-86D6BF1C4A4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2B3B085-9198-4BC2-9803-46788D23D5C2}"/>
              </a:ext>
            </a:extLst>
          </p:cNvPr>
          <p:cNvSpPr>
            <a:spLocks noGrp="1"/>
          </p:cNvSpPr>
          <p:nvPr>
            <p:ph type="sldNum" sz="quarter" idx="12"/>
          </p:nvPr>
        </p:nvSpPr>
        <p:spPr/>
        <p:txBody>
          <a:bodyPr/>
          <a:lstStyle/>
          <a:p>
            <a:fld id="{04DD5136-5679-4ADD-A32D-29C7A0472731}" type="slidenum">
              <a:rPr lang="en-GB" smtClean="0"/>
              <a:t>‹#›</a:t>
            </a:fld>
            <a:endParaRPr lang="en-GB"/>
          </a:p>
        </p:txBody>
      </p:sp>
    </p:spTree>
    <p:extLst>
      <p:ext uri="{BB962C8B-B14F-4D97-AF65-F5344CB8AC3E}">
        <p14:creationId xmlns:p14="http://schemas.microsoft.com/office/powerpoint/2010/main" val="2240367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98E73-228A-4046-A9E6-09E6AD45A8B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B1916DB-6900-4249-A298-6E16BB5690AB}"/>
              </a:ext>
            </a:extLst>
          </p:cNvPr>
          <p:cNvSpPr>
            <a:spLocks noGrp="1"/>
          </p:cNvSpPr>
          <p:nvPr>
            <p:ph type="dt" sz="half" idx="10"/>
          </p:nvPr>
        </p:nvSpPr>
        <p:spPr/>
        <p:txBody>
          <a:bodyPr/>
          <a:lstStyle/>
          <a:p>
            <a:fld id="{6014D8D8-9051-46F5-83A4-9AAF98370935}" type="datetimeFigureOut">
              <a:rPr lang="en-GB" smtClean="0"/>
              <a:t>07/03/2022</a:t>
            </a:fld>
            <a:endParaRPr lang="en-GB"/>
          </a:p>
        </p:txBody>
      </p:sp>
      <p:sp>
        <p:nvSpPr>
          <p:cNvPr id="4" name="Footer Placeholder 3">
            <a:extLst>
              <a:ext uri="{FF2B5EF4-FFF2-40B4-BE49-F238E27FC236}">
                <a16:creationId xmlns:a16="http://schemas.microsoft.com/office/drawing/2014/main" id="{8134C5DF-1972-4D81-9D04-21317DD7BF3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988A080-08E3-4810-9690-FF999A53CA52}"/>
              </a:ext>
            </a:extLst>
          </p:cNvPr>
          <p:cNvSpPr>
            <a:spLocks noGrp="1"/>
          </p:cNvSpPr>
          <p:nvPr>
            <p:ph type="sldNum" sz="quarter" idx="12"/>
          </p:nvPr>
        </p:nvSpPr>
        <p:spPr/>
        <p:txBody>
          <a:bodyPr/>
          <a:lstStyle/>
          <a:p>
            <a:fld id="{04DD5136-5679-4ADD-A32D-29C7A0472731}" type="slidenum">
              <a:rPr lang="en-GB" smtClean="0"/>
              <a:t>‹#›</a:t>
            </a:fld>
            <a:endParaRPr lang="en-GB"/>
          </a:p>
        </p:txBody>
      </p:sp>
    </p:spTree>
    <p:extLst>
      <p:ext uri="{BB962C8B-B14F-4D97-AF65-F5344CB8AC3E}">
        <p14:creationId xmlns:p14="http://schemas.microsoft.com/office/powerpoint/2010/main" val="315431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EF2C6A-6EA0-4197-82D0-D5FC5AD853F7}"/>
              </a:ext>
            </a:extLst>
          </p:cNvPr>
          <p:cNvSpPr>
            <a:spLocks noGrp="1"/>
          </p:cNvSpPr>
          <p:nvPr>
            <p:ph type="dt" sz="half" idx="10"/>
          </p:nvPr>
        </p:nvSpPr>
        <p:spPr/>
        <p:txBody>
          <a:bodyPr/>
          <a:lstStyle/>
          <a:p>
            <a:fld id="{6014D8D8-9051-46F5-83A4-9AAF98370935}" type="datetimeFigureOut">
              <a:rPr lang="en-GB" smtClean="0"/>
              <a:t>07/03/2022</a:t>
            </a:fld>
            <a:endParaRPr lang="en-GB"/>
          </a:p>
        </p:txBody>
      </p:sp>
      <p:sp>
        <p:nvSpPr>
          <p:cNvPr id="3" name="Footer Placeholder 2">
            <a:extLst>
              <a:ext uri="{FF2B5EF4-FFF2-40B4-BE49-F238E27FC236}">
                <a16:creationId xmlns:a16="http://schemas.microsoft.com/office/drawing/2014/main" id="{AEADF29D-9A6C-4CC5-90DA-C5415A5AE7A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EB695FE-F7EE-4179-B14C-0C8624751360}"/>
              </a:ext>
            </a:extLst>
          </p:cNvPr>
          <p:cNvSpPr>
            <a:spLocks noGrp="1"/>
          </p:cNvSpPr>
          <p:nvPr>
            <p:ph type="sldNum" sz="quarter" idx="12"/>
          </p:nvPr>
        </p:nvSpPr>
        <p:spPr/>
        <p:txBody>
          <a:bodyPr/>
          <a:lstStyle/>
          <a:p>
            <a:fld id="{04DD5136-5679-4ADD-A32D-29C7A0472731}" type="slidenum">
              <a:rPr lang="en-GB" smtClean="0"/>
              <a:t>‹#›</a:t>
            </a:fld>
            <a:endParaRPr lang="en-GB"/>
          </a:p>
        </p:txBody>
      </p:sp>
    </p:spTree>
    <p:extLst>
      <p:ext uri="{BB962C8B-B14F-4D97-AF65-F5344CB8AC3E}">
        <p14:creationId xmlns:p14="http://schemas.microsoft.com/office/powerpoint/2010/main" val="428039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6F15-93A0-4847-8D91-1ECC7B0941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1F2D94B-F868-4C4D-991D-E7FEDF3D40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96EAD78-9643-4616-A882-A2E40AC00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25C025-3389-41C6-91B9-402E24AE3FE0}"/>
              </a:ext>
            </a:extLst>
          </p:cNvPr>
          <p:cNvSpPr>
            <a:spLocks noGrp="1"/>
          </p:cNvSpPr>
          <p:nvPr>
            <p:ph type="dt" sz="half" idx="10"/>
          </p:nvPr>
        </p:nvSpPr>
        <p:spPr/>
        <p:txBody>
          <a:bodyPr/>
          <a:lstStyle/>
          <a:p>
            <a:fld id="{6014D8D8-9051-46F5-83A4-9AAF98370935}" type="datetimeFigureOut">
              <a:rPr lang="en-GB" smtClean="0"/>
              <a:t>07/03/2022</a:t>
            </a:fld>
            <a:endParaRPr lang="en-GB"/>
          </a:p>
        </p:txBody>
      </p:sp>
      <p:sp>
        <p:nvSpPr>
          <p:cNvPr id="6" name="Footer Placeholder 5">
            <a:extLst>
              <a:ext uri="{FF2B5EF4-FFF2-40B4-BE49-F238E27FC236}">
                <a16:creationId xmlns:a16="http://schemas.microsoft.com/office/drawing/2014/main" id="{45DC9FE6-A179-4928-B7FB-534DFC4E976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8B1749-3586-4CAB-A9C6-E0C433E17F92}"/>
              </a:ext>
            </a:extLst>
          </p:cNvPr>
          <p:cNvSpPr>
            <a:spLocks noGrp="1"/>
          </p:cNvSpPr>
          <p:nvPr>
            <p:ph type="sldNum" sz="quarter" idx="12"/>
          </p:nvPr>
        </p:nvSpPr>
        <p:spPr/>
        <p:txBody>
          <a:bodyPr/>
          <a:lstStyle/>
          <a:p>
            <a:fld id="{04DD5136-5679-4ADD-A32D-29C7A0472731}" type="slidenum">
              <a:rPr lang="en-GB" smtClean="0"/>
              <a:t>‹#›</a:t>
            </a:fld>
            <a:endParaRPr lang="en-GB"/>
          </a:p>
        </p:txBody>
      </p:sp>
    </p:spTree>
    <p:extLst>
      <p:ext uri="{BB962C8B-B14F-4D97-AF65-F5344CB8AC3E}">
        <p14:creationId xmlns:p14="http://schemas.microsoft.com/office/powerpoint/2010/main" val="3653796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06F8-703A-4578-972F-EF85DFF75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B8DA207-CE8C-412B-93A5-EF01FD76EF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48A008F-DA83-475C-B2DA-3B99E3A44E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2069DA-2F17-4E3C-9F75-B7A9C186902A}"/>
              </a:ext>
            </a:extLst>
          </p:cNvPr>
          <p:cNvSpPr>
            <a:spLocks noGrp="1"/>
          </p:cNvSpPr>
          <p:nvPr>
            <p:ph type="dt" sz="half" idx="10"/>
          </p:nvPr>
        </p:nvSpPr>
        <p:spPr/>
        <p:txBody>
          <a:bodyPr/>
          <a:lstStyle/>
          <a:p>
            <a:fld id="{6014D8D8-9051-46F5-83A4-9AAF98370935}" type="datetimeFigureOut">
              <a:rPr lang="en-GB" smtClean="0"/>
              <a:t>07/03/2022</a:t>
            </a:fld>
            <a:endParaRPr lang="en-GB"/>
          </a:p>
        </p:txBody>
      </p:sp>
      <p:sp>
        <p:nvSpPr>
          <p:cNvPr id="6" name="Footer Placeholder 5">
            <a:extLst>
              <a:ext uri="{FF2B5EF4-FFF2-40B4-BE49-F238E27FC236}">
                <a16:creationId xmlns:a16="http://schemas.microsoft.com/office/drawing/2014/main" id="{8271622F-C2C9-4FEC-9973-82B32AF818D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97EDD2-B637-4A6F-8B28-8A2B3F9A4E69}"/>
              </a:ext>
            </a:extLst>
          </p:cNvPr>
          <p:cNvSpPr>
            <a:spLocks noGrp="1"/>
          </p:cNvSpPr>
          <p:nvPr>
            <p:ph type="sldNum" sz="quarter" idx="12"/>
          </p:nvPr>
        </p:nvSpPr>
        <p:spPr/>
        <p:txBody>
          <a:bodyPr/>
          <a:lstStyle/>
          <a:p>
            <a:fld id="{04DD5136-5679-4ADD-A32D-29C7A0472731}" type="slidenum">
              <a:rPr lang="en-GB" smtClean="0"/>
              <a:t>‹#›</a:t>
            </a:fld>
            <a:endParaRPr lang="en-GB"/>
          </a:p>
        </p:txBody>
      </p:sp>
    </p:spTree>
    <p:extLst>
      <p:ext uri="{BB962C8B-B14F-4D97-AF65-F5344CB8AC3E}">
        <p14:creationId xmlns:p14="http://schemas.microsoft.com/office/powerpoint/2010/main" val="1534387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40C58-B508-422A-A110-05527BFF5D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FF34F5A-3BAC-4E48-BB15-650D4F6B08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F0B013-22A9-4655-AF9B-ED36F5BF8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14D8D8-9051-46F5-83A4-9AAF98370935}" type="datetimeFigureOut">
              <a:rPr lang="en-GB" smtClean="0"/>
              <a:t>07/03/2022</a:t>
            </a:fld>
            <a:endParaRPr lang="en-GB"/>
          </a:p>
        </p:txBody>
      </p:sp>
      <p:sp>
        <p:nvSpPr>
          <p:cNvPr id="5" name="Footer Placeholder 4">
            <a:extLst>
              <a:ext uri="{FF2B5EF4-FFF2-40B4-BE49-F238E27FC236}">
                <a16:creationId xmlns:a16="http://schemas.microsoft.com/office/drawing/2014/main" id="{656D09D7-BE1E-44F3-A1DF-6A30F4EFBC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CE91870-C4EB-4746-BE7F-4A388999D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D5136-5679-4ADD-A32D-29C7A0472731}" type="slidenum">
              <a:rPr lang="en-GB" smtClean="0"/>
              <a:t>‹#›</a:t>
            </a:fld>
            <a:endParaRPr lang="en-GB"/>
          </a:p>
        </p:txBody>
      </p:sp>
    </p:spTree>
    <p:extLst>
      <p:ext uri="{BB962C8B-B14F-4D97-AF65-F5344CB8AC3E}">
        <p14:creationId xmlns:p14="http://schemas.microsoft.com/office/powerpoint/2010/main" val="290797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4/relationships/chartEx" Target="../charts/chartEx1.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14.png"/><Relationship Id="rId4" Type="http://schemas.microsoft.com/office/2014/relationships/chartEx" Target="../charts/chartEx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3857"/>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E0694C-83F6-42DF-9B20-B167C8B87BE4}"/>
              </a:ext>
            </a:extLst>
          </p:cNvPr>
          <p:cNvSpPr txBox="1"/>
          <p:nvPr/>
        </p:nvSpPr>
        <p:spPr>
          <a:xfrm>
            <a:off x="595563" y="0"/>
            <a:ext cx="10467474" cy="584775"/>
          </a:xfrm>
          <a:prstGeom prst="rect">
            <a:avLst/>
          </a:prstGeom>
          <a:noFill/>
        </p:spPr>
        <p:txBody>
          <a:bodyPr wrap="square" rtlCol="0">
            <a:spAutoFit/>
          </a:bodyPr>
          <a:lstStyle/>
          <a:p>
            <a:pPr algn="ctr"/>
            <a:r>
              <a:rPr lang="en-US" sz="3200" dirty="0">
                <a:solidFill>
                  <a:schemeClr val="bg1"/>
                </a:solidFill>
              </a:rPr>
              <a:t>Data Cleaning</a:t>
            </a:r>
            <a:endParaRPr lang="en-GB" sz="3200" dirty="0">
              <a:solidFill>
                <a:schemeClr val="bg1"/>
              </a:solidFill>
            </a:endParaRPr>
          </a:p>
        </p:txBody>
      </p:sp>
      <p:pic>
        <p:nvPicPr>
          <p:cNvPr id="3" name="Picture 2">
            <a:extLst>
              <a:ext uri="{FF2B5EF4-FFF2-40B4-BE49-F238E27FC236}">
                <a16:creationId xmlns:a16="http://schemas.microsoft.com/office/drawing/2014/main" id="{87A5B7E3-EC9A-441E-BC46-AB3B631312F9}"/>
              </a:ext>
            </a:extLst>
          </p:cNvPr>
          <p:cNvPicPr>
            <a:picLocks noChangeAspect="1"/>
          </p:cNvPicPr>
          <p:nvPr/>
        </p:nvPicPr>
        <p:blipFill>
          <a:blip r:embed="rId2"/>
          <a:stretch>
            <a:fillRect/>
          </a:stretch>
        </p:blipFill>
        <p:spPr>
          <a:xfrm>
            <a:off x="8370614" y="254574"/>
            <a:ext cx="1103410" cy="1409678"/>
          </a:xfrm>
          <a:prstGeom prst="rect">
            <a:avLst/>
          </a:prstGeom>
        </p:spPr>
      </p:pic>
      <p:pic>
        <p:nvPicPr>
          <p:cNvPr id="6" name="Picture 5">
            <a:extLst>
              <a:ext uri="{FF2B5EF4-FFF2-40B4-BE49-F238E27FC236}">
                <a16:creationId xmlns:a16="http://schemas.microsoft.com/office/drawing/2014/main" id="{29CA2B16-7A4D-4878-91D0-ACFC730F8BDB}"/>
              </a:ext>
            </a:extLst>
          </p:cNvPr>
          <p:cNvPicPr>
            <a:picLocks noChangeAspect="1"/>
          </p:cNvPicPr>
          <p:nvPr/>
        </p:nvPicPr>
        <p:blipFill>
          <a:blip r:embed="rId3"/>
          <a:stretch>
            <a:fillRect/>
          </a:stretch>
        </p:blipFill>
        <p:spPr>
          <a:xfrm>
            <a:off x="9497957" y="254574"/>
            <a:ext cx="1362112" cy="1409678"/>
          </a:xfrm>
          <a:prstGeom prst="rect">
            <a:avLst/>
          </a:prstGeom>
        </p:spPr>
      </p:pic>
      <p:sp>
        <p:nvSpPr>
          <p:cNvPr id="7" name="TextBox 6">
            <a:extLst>
              <a:ext uri="{FF2B5EF4-FFF2-40B4-BE49-F238E27FC236}">
                <a16:creationId xmlns:a16="http://schemas.microsoft.com/office/drawing/2014/main" id="{50008F7D-0692-4751-A49A-C6523F557822}"/>
              </a:ext>
            </a:extLst>
          </p:cNvPr>
          <p:cNvSpPr txBox="1"/>
          <p:nvPr/>
        </p:nvSpPr>
        <p:spPr>
          <a:xfrm>
            <a:off x="1276350" y="1073150"/>
            <a:ext cx="6642100" cy="1785104"/>
          </a:xfrm>
          <a:prstGeom prst="rect">
            <a:avLst/>
          </a:prstGeom>
          <a:noFill/>
        </p:spPr>
        <p:txBody>
          <a:bodyPr wrap="square" rtlCol="0">
            <a:spAutoFit/>
          </a:bodyPr>
          <a:lstStyle/>
          <a:p>
            <a:r>
              <a:rPr lang="en-US" sz="1100" dirty="0">
                <a:solidFill>
                  <a:schemeClr val="bg1"/>
                </a:solidFill>
              </a:rPr>
              <a:t>The first thing I noticed was the blank cells, these needed to be removed! I used this nifty option in Excel to select all blank cells then proceeded to delete these using the delete cells option under the home ribbon. Next I checked for duplicates using the Excel function. I then formatted the data values to the correct values, changing revenue to currency, E-commerce Conversion rate to a percentage etc.</a:t>
            </a:r>
          </a:p>
          <a:p>
            <a:endParaRPr lang="en-US" sz="1100" dirty="0">
              <a:solidFill>
                <a:schemeClr val="bg1"/>
              </a:solidFill>
            </a:endParaRPr>
          </a:p>
          <a:p>
            <a:r>
              <a:rPr lang="en-US" sz="1100" dirty="0">
                <a:solidFill>
                  <a:schemeClr val="bg1"/>
                </a:solidFill>
              </a:rPr>
              <a:t>I also changed the week starting into actual date values using a formula as this can give better visualization of insights when looking for patterns and trends.</a:t>
            </a:r>
          </a:p>
          <a:p>
            <a:endParaRPr lang="en-US" sz="1100" dirty="0">
              <a:solidFill>
                <a:schemeClr val="bg1"/>
              </a:solidFill>
            </a:endParaRPr>
          </a:p>
          <a:p>
            <a:r>
              <a:rPr lang="en-US" sz="1100" dirty="0">
                <a:solidFill>
                  <a:schemeClr val="bg1"/>
                </a:solidFill>
              </a:rPr>
              <a:t>Finally I formatted the data into a table allowing the sorting of data by date , smallest to largest. I did so this way to make it easy to add new cells if the need would arise.</a:t>
            </a:r>
          </a:p>
        </p:txBody>
      </p:sp>
      <p:pic>
        <p:nvPicPr>
          <p:cNvPr id="8" name="Picture 7">
            <a:extLst>
              <a:ext uri="{FF2B5EF4-FFF2-40B4-BE49-F238E27FC236}">
                <a16:creationId xmlns:a16="http://schemas.microsoft.com/office/drawing/2014/main" id="{C09D0CC9-BB2A-469D-9ED0-ED3A6D384095}"/>
              </a:ext>
            </a:extLst>
          </p:cNvPr>
          <p:cNvPicPr>
            <a:picLocks noChangeAspect="1"/>
          </p:cNvPicPr>
          <p:nvPr/>
        </p:nvPicPr>
        <p:blipFill>
          <a:blip r:embed="rId4"/>
          <a:stretch>
            <a:fillRect/>
          </a:stretch>
        </p:blipFill>
        <p:spPr>
          <a:xfrm>
            <a:off x="932156" y="2863713"/>
            <a:ext cx="3311082" cy="3849678"/>
          </a:xfrm>
          <a:prstGeom prst="rect">
            <a:avLst/>
          </a:prstGeom>
        </p:spPr>
      </p:pic>
      <p:graphicFrame>
        <p:nvGraphicFramePr>
          <p:cNvPr id="9" name="Table 8">
            <a:extLst>
              <a:ext uri="{FF2B5EF4-FFF2-40B4-BE49-F238E27FC236}">
                <a16:creationId xmlns:a16="http://schemas.microsoft.com/office/drawing/2014/main" id="{A51A7498-78CA-45AA-BD54-DDD23506B22C}"/>
              </a:ext>
            </a:extLst>
          </p:cNvPr>
          <p:cNvGraphicFramePr>
            <a:graphicFrameLocks noGrp="1"/>
          </p:cNvGraphicFramePr>
          <p:nvPr>
            <p:extLst>
              <p:ext uri="{D42A27DB-BD31-4B8C-83A1-F6EECF244321}">
                <p14:modId xmlns:p14="http://schemas.microsoft.com/office/powerpoint/2010/main" val="3067381472"/>
              </p:ext>
            </p:extLst>
          </p:nvPr>
        </p:nvGraphicFramePr>
        <p:xfrm>
          <a:off x="5367990" y="2994829"/>
          <a:ext cx="2631572" cy="3718560"/>
        </p:xfrm>
        <a:graphic>
          <a:graphicData uri="http://schemas.openxmlformats.org/drawingml/2006/table">
            <a:tbl>
              <a:tblPr>
                <a:tableStyleId>{5C22544A-7EE6-4342-B048-85BDC9FD1C3A}</a:tableStyleId>
              </a:tblPr>
              <a:tblGrid>
                <a:gridCol w="104152">
                  <a:extLst>
                    <a:ext uri="{9D8B030D-6E8A-4147-A177-3AD203B41FA5}">
                      <a16:colId xmlns:a16="http://schemas.microsoft.com/office/drawing/2014/main" val="3779760093"/>
                    </a:ext>
                  </a:extLst>
                </a:gridCol>
                <a:gridCol w="285144">
                  <a:extLst>
                    <a:ext uri="{9D8B030D-6E8A-4147-A177-3AD203B41FA5}">
                      <a16:colId xmlns:a16="http://schemas.microsoft.com/office/drawing/2014/main" val="3400699321"/>
                    </a:ext>
                  </a:extLst>
                </a:gridCol>
                <a:gridCol w="285144">
                  <a:extLst>
                    <a:ext uri="{9D8B030D-6E8A-4147-A177-3AD203B41FA5}">
                      <a16:colId xmlns:a16="http://schemas.microsoft.com/office/drawing/2014/main" val="4255167231"/>
                    </a:ext>
                  </a:extLst>
                </a:gridCol>
                <a:gridCol w="99986">
                  <a:extLst>
                    <a:ext uri="{9D8B030D-6E8A-4147-A177-3AD203B41FA5}">
                      <a16:colId xmlns:a16="http://schemas.microsoft.com/office/drawing/2014/main" val="3879710623"/>
                    </a:ext>
                  </a:extLst>
                </a:gridCol>
                <a:gridCol w="148590">
                  <a:extLst>
                    <a:ext uri="{9D8B030D-6E8A-4147-A177-3AD203B41FA5}">
                      <a16:colId xmlns:a16="http://schemas.microsoft.com/office/drawing/2014/main" val="83477837"/>
                    </a:ext>
                  </a:extLst>
                </a:gridCol>
                <a:gridCol w="162941">
                  <a:extLst>
                    <a:ext uri="{9D8B030D-6E8A-4147-A177-3AD203B41FA5}">
                      <a16:colId xmlns:a16="http://schemas.microsoft.com/office/drawing/2014/main" val="4163967505"/>
                    </a:ext>
                  </a:extLst>
                </a:gridCol>
                <a:gridCol w="381890">
                  <a:extLst>
                    <a:ext uri="{9D8B030D-6E8A-4147-A177-3AD203B41FA5}">
                      <a16:colId xmlns:a16="http://schemas.microsoft.com/office/drawing/2014/main" val="2644796841"/>
                    </a:ext>
                  </a:extLst>
                </a:gridCol>
                <a:gridCol w="381890">
                  <a:extLst>
                    <a:ext uri="{9D8B030D-6E8A-4147-A177-3AD203B41FA5}">
                      <a16:colId xmlns:a16="http://schemas.microsoft.com/office/drawing/2014/main" val="3923059656"/>
                    </a:ext>
                  </a:extLst>
                </a:gridCol>
                <a:gridCol w="237467">
                  <a:extLst>
                    <a:ext uri="{9D8B030D-6E8A-4147-A177-3AD203B41FA5}">
                      <a16:colId xmlns:a16="http://schemas.microsoft.com/office/drawing/2014/main" val="2619836275"/>
                    </a:ext>
                  </a:extLst>
                </a:gridCol>
                <a:gridCol w="194416">
                  <a:extLst>
                    <a:ext uri="{9D8B030D-6E8A-4147-A177-3AD203B41FA5}">
                      <a16:colId xmlns:a16="http://schemas.microsoft.com/office/drawing/2014/main" val="1600309705"/>
                    </a:ext>
                  </a:extLst>
                </a:gridCol>
                <a:gridCol w="349952">
                  <a:extLst>
                    <a:ext uri="{9D8B030D-6E8A-4147-A177-3AD203B41FA5}">
                      <a16:colId xmlns:a16="http://schemas.microsoft.com/office/drawing/2014/main" val="2961420897"/>
                    </a:ext>
                  </a:extLst>
                </a:gridCol>
              </a:tblGrid>
              <a:tr h="169647">
                <a:tc>
                  <a:txBody>
                    <a:bodyPr/>
                    <a:lstStyle/>
                    <a:p>
                      <a:pPr algn="l" fontAlgn="b"/>
                      <a:r>
                        <a:rPr lang="en-GB" sz="400" u="none" strike="noStrike">
                          <a:effectLst/>
                        </a:rPr>
                        <a:t>ISO Year</a:t>
                      </a:r>
                      <a:endParaRPr lang="en-GB" sz="4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400" u="none" strike="noStrike" dirty="0">
                          <a:effectLst/>
                        </a:rPr>
                        <a:t>ISO Week of the Year</a:t>
                      </a:r>
                      <a:endParaRPr lang="en-US" sz="400" b="1"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Week Starting</a:t>
                      </a:r>
                      <a:endParaRPr lang="en-GB" sz="4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Quarter</a:t>
                      </a:r>
                      <a:endParaRPr lang="en-GB" sz="4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dirty="0">
                          <a:effectLst/>
                        </a:rPr>
                        <a:t>Sessions</a:t>
                      </a:r>
                      <a:endParaRPr lang="en-GB" sz="400" b="1"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New Users</a:t>
                      </a:r>
                      <a:endParaRPr lang="en-GB" sz="4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E-commerce Conversion Rate</a:t>
                      </a:r>
                      <a:endParaRPr lang="en-GB" sz="4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Avg. Order Value</a:t>
                      </a:r>
                      <a:endParaRPr lang="en-GB" sz="4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Transactions</a:t>
                      </a:r>
                      <a:endParaRPr lang="en-GB" sz="4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Revenue</a:t>
                      </a:r>
                      <a:endParaRPr lang="en-GB" sz="4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E-comerce Conversion Rate New Users</a:t>
                      </a:r>
                      <a:endParaRPr lang="en-GB" sz="4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43562244"/>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01/01/2020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15509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7844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2.63%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£97.97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408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£39,970.46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5.20%</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53122960"/>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06/01/2020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23224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10918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3.11%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£117.82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723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£85,184.07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6.62%</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60703807"/>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13/01/2020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24996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12727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dirty="0">
                          <a:effectLst/>
                        </a:rPr>
                        <a:t>2.66%</a:t>
                      </a:r>
                      <a:endParaRPr lang="en-GB" sz="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£97.15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665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£64,603.61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5.23%</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36232852"/>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20/01/2020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25987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13249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2.61%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£105.79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677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£71,617.34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5.11%</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89908029"/>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27/01/2020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21188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9628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3.36%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£112.51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712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£80,104.10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7.40%</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20854141"/>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03/02/2020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19553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9308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3.08%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£96.83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603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£58,386.13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6.48%</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139147526"/>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10/02/2020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18295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7935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3.26%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£121.74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597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£72,676.08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7.52%</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64163494"/>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17/02/2020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18577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8178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3.08%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£100.41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572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£57,435.45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6.99%</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88972979"/>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24/02/2020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19099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8915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3.38%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£99.63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646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£64,363.67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7.25%</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5726728"/>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dirty="0">
                          <a:effectLst/>
                        </a:rPr>
                        <a:t>10</a:t>
                      </a:r>
                      <a:endParaRPr lang="en-GB" sz="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02/03/2020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21325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10134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3.33%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£109.07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710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£77,438.45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7.01%</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22986304"/>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09/03/2020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22689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10866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3.72%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£128.34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844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£108,319.34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7.77%</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54060868"/>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16/03/2020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23363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11574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4.20%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£115.74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981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£113,543.85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8.48%</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92429271"/>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23/03/2020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22011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10910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3.21%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£82.78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706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£58,445.53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dirty="0">
                          <a:effectLst/>
                        </a:rPr>
                        <a:t>6.47%</a:t>
                      </a:r>
                      <a:endParaRPr lang="en-GB" sz="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4179374"/>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30/03/2020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23115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10852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3.27%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£72.01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756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£54,440.95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6.97%</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19222076"/>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06/04/2020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21173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10187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2.35%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£81.96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498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£40,816.64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4.89%</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56124213"/>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13/04/2020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24530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11924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2.67%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£83.86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656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£55,015.04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5.50%</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199796576"/>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20/04/2020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24623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11552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3.25%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£84.59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800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£67,670.57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6.93%</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81204563"/>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27/04/2020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28731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13504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3.10%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£97.47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892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£86,946.82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6.61%</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4422025"/>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04/05/2020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29875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14348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2.86%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£88.54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853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£75,526.03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5.95%</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88328150"/>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11/05/2020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33973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16417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2.91%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£90.35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989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£89,360.89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6.02%</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97911731"/>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18/05/2020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33332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15779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2.81%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£94.79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938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£88,914.68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5.94%</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11131854"/>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25/05/2020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29274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13662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3.12%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£85.46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912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£77,941.13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6.68%</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30248698"/>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01/06/2020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32700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15493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2.89%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£75.45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946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£71,376.66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6.11%</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47319513"/>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08/06/2020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31878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15092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2.91%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£92.53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928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£85,864.20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6.15%</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46667029"/>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25</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15/06/2020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33144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14980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3.16%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£102.96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1049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£108,005.73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7.00%</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4743071"/>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22/06/2020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32356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16229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2.74%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£93.44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888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£82,975.01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5.47%</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46620402"/>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27</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29/06/2020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31812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15194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2.68%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£83.08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853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£70,869.84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5.61%</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90703899"/>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28</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dirty="0">
                          <a:effectLst/>
                        </a:rPr>
                        <a:t>06/07/2020</a:t>
                      </a:r>
                      <a:endParaRPr lang="en-GB" sz="4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26932</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12769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2.90%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£108.61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780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£84,715.29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6.11%</a:t>
                      </a:r>
                      <a:endParaRPr lang="en-GB" sz="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68830935"/>
                  </a:ext>
                </a:extLst>
              </a:tr>
              <a:tr h="113098">
                <a:tc>
                  <a:txBody>
                    <a:bodyPr/>
                    <a:lstStyle/>
                    <a:p>
                      <a:pPr algn="r" fontAlgn="b"/>
                      <a:r>
                        <a:rPr lang="en-GB" sz="400" u="none" strike="noStrike">
                          <a:effectLst/>
                        </a:rPr>
                        <a:t>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13/07/2020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GB" sz="400" u="none" strike="noStrike">
                          <a:effectLst/>
                        </a:rPr>
                        <a:t>Q3</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25901</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12074</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dirty="0">
                          <a:effectLst/>
                        </a:rPr>
                        <a:t>2.93%</a:t>
                      </a:r>
                      <a:endParaRPr lang="en-GB" sz="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£84.66</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759</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a:effectLst/>
                        </a:rPr>
                        <a:t>£64,253.30</a:t>
                      </a:r>
                      <a:endParaRPr lang="en-GB" sz="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GB" sz="400" u="none" strike="noStrike" dirty="0">
                          <a:effectLst/>
                        </a:rPr>
                        <a:t>6.29%</a:t>
                      </a:r>
                      <a:endParaRPr lang="en-GB" sz="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36476213"/>
                  </a:ext>
                </a:extLst>
              </a:tr>
            </a:tbl>
          </a:graphicData>
        </a:graphic>
      </p:graphicFrame>
      <p:sp>
        <p:nvSpPr>
          <p:cNvPr id="10" name="Arrow: Right 9">
            <a:extLst>
              <a:ext uri="{FF2B5EF4-FFF2-40B4-BE49-F238E27FC236}">
                <a16:creationId xmlns:a16="http://schemas.microsoft.com/office/drawing/2014/main" id="{EF081CDF-2EE4-47C8-8D19-2F3656179E8B}"/>
              </a:ext>
            </a:extLst>
          </p:cNvPr>
          <p:cNvSpPr/>
          <p:nvPr/>
        </p:nvSpPr>
        <p:spPr>
          <a:xfrm>
            <a:off x="4324350" y="4489331"/>
            <a:ext cx="962527" cy="499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106713E7-3CB8-49E8-BD16-CF3163E0A8C1}"/>
              </a:ext>
            </a:extLst>
          </p:cNvPr>
          <p:cNvPicPr>
            <a:picLocks noChangeAspect="1"/>
          </p:cNvPicPr>
          <p:nvPr/>
        </p:nvPicPr>
        <p:blipFill rotWithShape="1">
          <a:blip r:embed="rId5"/>
          <a:srcRect l="35313" t="9328" r="60773" b="82894"/>
          <a:stretch/>
        </p:blipFill>
        <p:spPr>
          <a:xfrm>
            <a:off x="10869014" y="228600"/>
            <a:ext cx="1152873" cy="736313"/>
          </a:xfrm>
          <a:prstGeom prst="rect">
            <a:avLst/>
          </a:prstGeom>
        </p:spPr>
      </p:pic>
      <p:pic>
        <p:nvPicPr>
          <p:cNvPr id="12" name="Picture 11">
            <a:extLst>
              <a:ext uri="{FF2B5EF4-FFF2-40B4-BE49-F238E27FC236}">
                <a16:creationId xmlns:a16="http://schemas.microsoft.com/office/drawing/2014/main" id="{66264559-D8D1-42C4-A084-77E32B44768B}"/>
              </a:ext>
            </a:extLst>
          </p:cNvPr>
          <p:cNvPicPr>
            <a:picLocks noChangeAspect="1"/>
          </p:cNvPicPr>
          <p:nvPr/>
        </p:nvPicPr>
        <p:blipFill rotWithShape="1">
          <a:blip r:embed="rId6"/>
          <a:srcRect l="17135" t="25856" r="71146" b="40278"/>
          <a:stretch/>
        </p:blipFill>
        <p:spPr>
          <a:xfrm>
            <a:off x="8370614" y="1720828"/>
            <a:ext cx="2254687" cy="2094387"/>
          </a:xfrm>
          <a:prstGeom prst="rect">
            <a:avLst/>
          </a:prstGeom>
        </p:spPr>
      </p:pic>
    </p:spTree>
    <p:extLst>
      <p:ext uri="{BB962C8B-B14F-4D97-AF65-F5344CB8AC3E}">
        <p14:creationId xmlns:p14="http://schemas.microsoft.com/office/powerpoint/2010/main" val="2795302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3857"/>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E0694C-83F6-42DF-9B20-B167C8B87BE4}"/>
              </a:ext>
            </a:extLst>
          </p:cNvPr>
          <p:cNvSpPr txBox="1"/>
          <p:nvPr/>
        </p:nvSpPr>
        <p:spPr>
          <a:xfrm>
            <a:off x="519363" y="0"/>
            <a:ext cx="10467474" cy="369332"/>
          </a:xfrm>
          <a:prstGeom prst="rect">
            <a:avLst/>
          </a:prstGeom>
          <a:noFill/>
        </p:spPr>
        <p:txBody>
          <a:bodyPr wrap="square" rtlCol="0">
            <a:spAutoFit/>
          </a:bodyPr>
          <a:lstStyle/>
          <a:p>
            <a:pPr algn="ctr"/>
            <a:r>
              <a:rPr lang="en-GB">
                <a:solidFill>
                  <a:schemeClr val="bg1"/>
                </a:solidFill>
              </a:rPr>
              <a:t>Extracting/Mining Data From Google Analytics</a:t>
            </a:r>
          </a:p>
        </p:txBody>
      </p:sp>
      <p:sp>
        <p:nvSpPr>
          <p:cNvPr id="2" name="TextBox 1">
            <a:extLst>
              <a:ext uri="{FF2B5EF4-FFF2-40B4-BE49-F238E27FC236}">
                <a16:creationId xmlns:a16="http://schemas.microsoft.com/office/drawing/2014/main" id="{C257BEEE-2A77-42B9-899E-584F6081379F}"/>
              </a:ext>
            </a:extLst>
          </p:cNvPr>
          <p:cNvSpPr txBox="1"/>
          <p:nvPr/>
        </p:nvSpPr>
        <p:spPr>
          <a:xfrm>
            <a:off x="450783" y="445131"/>
            <a:ext cx="9373937" cy="6863417"/>
          </a:xfrm>
          <a:prstGeom prst="rect">
            <a:avLst/>
          </a:prstGeom>
          <a:noFill/>
        </p:spPr>
        <p:txBody>
          <a:bodyPr wrap="square" rtlCol="0">
            <a:spAutoFit/>
          </a:bodyPr>
          <a:lstStyle/>
          <a:p>
            <a:r>
              <a:rPr lang="en-US" sz="1100" dirty="0">
                <a:solidFill>
                  <a:schemeClr val="bg1"/>
                </a:solidFill>
              </a:rPr>
              <a:t>To extract data from Google Analytics I would decide the purpose of the information and its relativity to the business requirements. Whether its was for usage in a database or for </a:t>
            </a:r>
            <a:r>
              <a:rPr lang="en-GB" sz="1100" dirty="0">
                <a:solidFill>
                  <a:schemeClr val="bg1"/>
                </a:solidFill>
              </a:rPr>
              <a:t>analysing</a:t>
            </a:r>
            <a:r>
              <a:rPr lang="en-US" sz="1100" dirty="0">
                <a:solidFill>
                  <a:schemeClr val="bg1"/>
                </a:solidFill>
              </a:rPr>
              <a:t> and creating reports to answer a question or set of questions. The method I would choose would either be API integration if viable ,if not then exporting as .csv would be my next choice.</a:t>
            </a:r>
          </a:p>
          <a:p>
            <a:r>
              <a:rPr lang="en-US" sz="1100" dirty="0">
                <a:solidFill>
                  <a:schemeClr val="bg1"/>
                </a:solidFill>
              </a:rPr>
              <a:t>Methods that could be used: </a:t>
            </a:r>
          </a:p>
          <a:p>
            <a:r>
              <a:rPr lang="en-US" sz="1100" dirty="0">
                <a:solidFill>
                  <a:schemeClr val="bg1"/>
                </a:solidFill>
              </a:rPr>
              <a:t>API Integration</a:t>
            </a:r>
          </a:p>
          <a:p>
            <a:r>
              <a:rPr lang="en-US" sz="1100" dirty="0">
                <a:solidFill>
                  <a:schemeClr val="bg1"/>
                </a:solidFill>
              </a:rPr>
              <a:t>Pros</a:t>
            </a:r>
          </a:p>
          <a:p>
            <a:pPr marL="171450" indent="-171450">
              <a:buFont typeface="Arial" panose="020B0604020202020204" pitchFamily="34" charset="0"/>
              <a:buChar char="•"/>
            </a:pPr>
            <a:r>
              <a:rPr lang="en-US" sz="1100" dirty="0">
                <a:solidFill>
                  <a:schemeClr val="bg1"/>
                </a:solidFill>
              </a:rPr>
              <a:t>Data is collected in real-time.</a:t>
            </a:r>
          </a:p>
          <a:p>
            <a:pPr marL="171450" indent="-171450">
              <a:buFont typeface="Arial" panose="020B0604020202020204" pitchFamily="34" charset="0"/>
              <a:buChar char="•"/>
            </a:pPr>
            <a:r>
              <a:rPr lang="en-US" sz="1100" dirty="0">
                <a:solidFill>
                  <a:schemeClr val="bg1"/>
                </a:solidFill>
              </a:rPr>
              <a:t>Data is exported up to each hit.</a:t>
            </a:r>
          </a:p>
          <a:p>
            <a:pPr marL="171450" indent="-171450">
              <a:buFont typeface="Arial" panose="020B0604020202020204" pitchFamily="34" charset="0"/>
              <a:buChar char="•"/>
            </a:pPr>
            <a:r>
              <a:rPr lang="en-US" sz="1100" dirty="0">
                <a:solidFill>
                  <a:schemeClr val="bg1"/>
                </a:solidFill>
              </a:rPr>
              <a:t>Advertising campaign costs are available.</a:t>
            </a:r>
          </a:p>
          <a:p>
            <a:pPr marL="171450" indent="-171450">
              <a:buFont typeface="Arial" panose="020B0604020202020204" pitchFamily="34" charset="0"/>
              <a:buChar char="•"/>
            </a:pPr>
            <a:r>
              <a:rPr lang="en-US" sz="1100" dirty="0">
                <a:solidFill>
                  <a:schemeClr val="bg1"/>
                </a:solidFill>
              </a:rPr>
              <a:t>Ability to collect personal data.</a:t>
            </a:r>
          </a:p>
          <a:p>
            <a:pPr marL="171450" indent="-171450">
              <a:buFont typeface="Arial" panose="020B0604020202020204" pitchFamily="34" charset="0"/>
              <a:buChar char="•"/>
            </a:pPr>
            <a:r>
              <a:rPr lang="en-US" sz="1100" dirty="0">
                <a:solidFill>
                  <a:schemeClr val="bg1"/>
                </a:solidFill>
              </a:rPr>
              <a:t>Possibility of combining data from other sources.</a:t>
            </a:r>
          </a:p>
          <a:p>
            <a:endParaRPr lang="en-US" sz="1100" dirty="0">
              <a:solidFill>
                <a:schemeClr val="bg1"/>
              </a:solidFill>
            </a:endParaRPr>
          </a:p>
          <a:p>
            <a:r>
              <a:rPr lang="en-US" sz="1100" dirty="0">
                <a:solidFill>
                  <a:schemeClr val="bg1"/>
                </a:solidFill>
              </a:rPr>
              <a:t>Cons</a:t>
            </a:r>
          </a:p>
          <a:p>
            <a:pPr marL="171450" indent="-171450">
              <a:buFont typeface="Arial" panose="020B0604020202020204" pitchFamily="34" charset="0"/>
              <a:buChar char="•"/>
            </a:pPr>
            <a:r>
              <a:rPr lang="en-US" sz="1100" dirty="0">
                <a:solidFill>
                  <a:schemeClr val="bg1"/>
                </a:solidFill>
              </a:rPr>
              <a:t>Sampled data.</a:t>
            </a:r>
          </a:p>
          <a:p>
            <a:pPr marL="171450" indent="-171450">
              <a:buFont typeface="Arial" panose="020B0604020202020204" pitchFamily="34" charset="0"/>
              <a:buChar char="•"/>
            </a:pPr>
            <a:r>
              <a:rPr lang="en-US" sz="1100" dirty="0">
                <a:solidFill>
                  <a:schemeClr val="bg1"/>
                </a:solidFill>
              </a:rPr>
              <a:t>No access to raw data.</a:t>
            </a:r>
          </a:p>
          <a:p>
            <a:pPr marL="171450" indent="-171450">
              <a:buFont typeface="Arial" panose="020B0604020202020204" pitchFamily="34" charset="0"/>
              <a:buChar char="•"/>
            </a:pPr>
            <a:r>
              <a:rPr lang="en-US" sz="1100" dirty="0">
                <a:solidFill>
                  <a:schemeClr val="bg1"/>
                </a:solidFill>
              </a:rPr>
              <a:t>There's a restriction on how many hits you can have.</a:t>
            </a:r>
          </a:p>
          <a:p>
            <a:pPr marL="171450" indent="-171450">
              <a:buFont typeface="Arial" panose="020B0604020202020204" pitchFamily="34" charset="0"/>
              <a:buChar char="•"/>
            </a:pPr>
            <a:r>
              <a:rPr lang="en-US" sz="1100" dirty="0">
                <a:solidFill>
                  <a:schemeClr val="bg1"/>
                </a:solidFill>
              </a:rPr>
              <a:t>Require knowledge of programming language</a:t>
            </a:r>
          </a:p>
          <a:p>
            <a:endParaRPr lang="en-US" sz="1100" dirty="0">
              <a:solidFill>
                <a:schemeClr val="bg1"/>
              </a:solidFill>
            </a:endParaRPr>
          </a:p>
          <a:p>
            <a:r>
              <a:rPr lang="en-US" sz="1100" dirty="0">
                <a:solidFill>
                  <a:schemeClr val="bg1"/>
                </a:solidFill>
              </a:rPr>
              <a:t>Directly importing into Google Sheets</a:t>
            </a:r>
          </a:p>
          <a:p>
            <a:r>
              <a:rPr lang="en-US" sz="1100" dirty="0">
                <a:solidFill>
                  <a:schemeClr val="bg1"/>
                </a:solidFill>
              </a:rPr>
              <a:t>Pros:</a:t>
            </a:r>
          </a:p>
          <a:p>
            <a:pPr marL="171450" indent="-171450">
              <a:buFont typeface="Arial" panose="020B0604020202020204" pitchFamily="34" charset="0"/>
              <a:buChar char="•"/>
            </a:pPr>
            <a:r>
              <a:rPr lang="en-US" sz="1100" dirty="0">
                <a:solidFill>
                  <a:schemeClr val="bg1"/>
                </a:solidFill>
                <a:effectLst/>
              </a:rPr>
              <a:t>Sharing/collaborative capabilities</a:t>
            </a:r>
          </a:p>
          <a:p>
            <a:pPr marL="171450" indent="-171450">
              <a:buFont typeface="Arial" panose="020B0604020202020204" pitchFamily="34" charset="0"/>
              <a:buChar char="•"/>
            </a:pPr>
            <a:r>
              <a:rPr lang="en-US" sz="1100" dirty="0">
                <a:solidFill>
                  <a:schemeClr val="bg1"/>
                </a:solidFill>
              </a:rPr>
              <a:t>Free.</a:t>
            </a:r>
            <a:endParaRPr lang="en-US" sz="1100" dirty="0">
              <a:solidFill>
                <a:schemeClr val="bg1"/>
              </a:solidFill>
              <a:effectLst/>
            </a:endParaRPr>
          </a:p>
          <a:p>
            <a:pPr marL="171450" indent="-171450">
              <a:buFont typeface="Arial" panose="020B0604020202020204" pitchFamily="34" charset="0"/>
              <a:buChar char="•"/>
            </a:pPr>
            <a:r>
              <a:rPr lang="en-US" sz="1100" dirty="0">
                <a:solidFill>
                  <a:schemeClr val="bg1"/>
                </a:solidFill>
              </a:rPr>
              <a:t>Add-on to export data from Google Analytics to Google Sheets</a:t>
            </a:r>
          </a:p>
          <a:p>
            <a:r>
              <a:rPr lang="en-US" sz="1100" dirty="0">
                <a:solidFill>
                  <a:schemeClr val="bg1"/>
                </a:solidFill>
              </a:rPr>
              <a:t>Cons</a:t>
            </a:r>
          </a:p>
          <a:p>
            <a:pPr marL="171450" indent="-171450">
              <a:buFont typeface="Arial" panose="020B0604020202020204" pitchFamily="34" charset="0"/>
              <a:buChar char="•"/>
            </a:pPr>
            <a:r>
              <a:rPr lang="en-US" sz="1100" dirty="0">
                <a:solidFill>
                  <a:schemeClr val="bg1"/>
                </a:solidFill>
              </a:rPr>
              <a:t>Less functional when compared to Excel or other applications.</a:t>
            </a:r>
          </a:p>
          <a:p>
            <a:pPr marL="171450" indent="-171450">
              <a:buFont typeface="Arial" panose="020B0604020202020204" pitchFamily="34" charset="0"/>
              <a:buChar char="•"/>
            </a:pPr>
            <a:r>
              <a:rPr lang="en-US" sz="1100" dirty="0">
                <a:solidFill>
                  <a:schemeClr val="bg1"/>
                </a:solidFill>
              </a:rPr>
              <a:t>Sampled data.</a:t>
            </a:r>
          </a:p>
          <a:p>
            <a:pPr marL="171450" indent="-171450">
              <a:buFont typeface="Arial" panose="020B0604020202020204" pitchFamily="34" charset="0"/>
              <a:buChar char="•"/>
            </a:pPr>
            <a:endParaRPr lang="en-US" sz="1100" dirty="0">
              <a:solidFill>
                <a:schemeClr val="bg1"/>
              </a:solidFill>
            </a:endParaRPr>
          </a:p>
          <a:p>
            <a:r>
              <a:rPr lang="en-US" sz="1100" dirty="0">
                <a:solidFill>
                  <a:schemeClr val="bg1"/>
                </a:solidFill>
              </a:rPr>
              <a:t>Exporting as CSV</a:t>
            </a:r>
          </a:p>
          <a:p>
            <a:r>
              <a:rPr lang="en-US" sz="1100" dirty="0">
                <a:solidFill>
                  <a:schemeClr val="bg1"/>
                </a:solidFill>
              </a:rPr>
              <a:t>Pros:</a:t>
            </a:r>
          </a:p>
          <a:p>
            <a:pPr marL="171450" indent="-171450">
              <a:buFont typeface="Arial" panose="020B0604020202020204" pitchFamily="34" charset="0"/>
              <a:buChar char="•"/>
            </a:pPr>
            <a:r>
              <a:rPr lang="en-US" sz="1100" dirty="0">
                <a:solidFill>
                  <a:schemeClr val="bg1"/>
                </a:solidFill>
                <a:effectLst/>
              </a:rPr>
              <a:t>Sharing/collaborative capabilities</a:t>
            </a:r>
          </a:p>
          <a:p>
            <a:pPr marL="171450" indent="-171450">
              <a:buFont typeface="Arial" panose="020B0604020202020204" pitchFamily="34" charset="0"/>
              <a:buChar char="•"/>
            </a:pPr>
            <a:r>
              <a:rPr lang="en-US" sz="1100" dirty="0">
                <a:solidFill>
                  <a:schemeClr val="bg1"/>
                </a:solidFill>
              </a:rPr>
              <a:t>Free.</a:t>
            </a:r>
            <a:endParaRPr lang="en-US" sz="1100" dirty="0">
              <a:solidFill>
                <a:schemeClr val="bg1"/>
              </a:solidFill>
              <a:effectLst/>
            </a:endParaRPr>
          </a:p>
          <a:p>
            <a:pPr marL="171450" indent="-171450">
              <a:buFont typeface="Arial" panose="020B0604020202020204" pitchFamily="34" charset="0"/>
              <a:buChar char="•"/>
            </a:pPr>
            <a:r>
              <a:rPr lang="en-US" sz="1100" dirty="0">
                <a:solidFill>
                  <a:schemeClr val="bg1"/>
                </a:solidFill>
              </a:rPr>
              <a:t>Easy to integrate into application of choice</a:t>
            </a:r>
          </a:p>
          <a:p>
            <a:pPr marL="171450" indent="-171450">
              <a:buFont typeface="Arial" panose="020B0604020202020204" pitchFamily="34" charset="0"/>
              <a:buChar char="•"/>
            </a:pPr>
            <a:r>
              <a:rPr lang="en-US" sz="1100" dirty="0">
                <a:solidFill>
                  <a:schemeClr val="bg1"/>
                </a:solidFill>
              </a:rPr>
              <a:t>Easy to store</a:t>
            </a:r>
          </a:p>
          <a:p>
            <a:r>
              <a:rPr lang="en-US" sz="1100" dirty="0">
                <a:solidFill>
                  <a:schemeClr val="bg1"/>
                </a:solidFill>
              </a:rPr>
              <a:t>Cons</a:t>
            </a:r>
          </a:p>
          <a:p>
            <a:pPr marL="171450" indent="-171450">
              <a:buFont typeface="Arial" panose="020B0604020202020204" pitchFamily="34" charset="0"/>
              <a:buChar char="•"/>
            </a:pPr>
            <a:r>
              <a:rPr lang="en-US" sz="1100" dirty="0">
                <a:solidFill>
                  <a:schemeClr val="bg1"/>
                </a:solidFill>
              </a:rPr>
              <a:t>Requires cleaning</a:t>
            </a:r>
          </a:p>
          <a:p>
            <a:pPr marL="171450" indent="-171450">
              <a:buFont typeface="Arial" panose="020B0604020202020204" pitchFamily="34" charset="0"/>
              <a:buChar char="•"/>
            </a:pPr>
            <a:r>
              <a:rPr lang="en-US" sz="1100" dirty="0">
                <a:solidFill>
                  <a:schemeClr val="bg1"/>
                </a:solidFill>
              </a:rPr>
              <a:t>Limited to 5000 rows of data</a:t>
            </a:r>
          </a:p>
          <a:p>
            <a:pPr marL="171450" indent="-171450">
              <a:buFont typeface="Arial" panose="020B0604020202020204" pitchFamily="34" charset="0"/>
              <a:buChar char="•"/>
            </a:pPr>
            <a:r>
              <a:rPr lang="en-US" sz="1100" dirty="0">
                <a:solidFill>
                  <a:schemeClr val="bg1"/>
                </a:solidFill>
              </a:rPr>
              <a:t>Time consuming</a:t>
            </a:r>
          </a:p>
          <a:p>
            <a:endParaRPr lang="en-US" sz="1100" dirty="0">
              <a:solidFill>
                <a:schemeClr val="bg1"/>
              </a:solidFill>
            </a:endParaRPr>
          </a:p>
          <a:p>
            <a:endParaRPr lang="en-US" sz="1100" dirty="0">
              <a:solidFill>
                <a:schemeClr val="bg1"/>
              </a:solidFill>
            </a:endParaRPr>
          </a:p>
          <a:p>
            <a:r>
              <a:rPr lang="en-US" sz="1100" dirty="0">
                <a:solidFill>
                  <a:schemeClr val="bg1"/>
                </a:solidFill>
              </a:rPr>
              <a:t>				    </a:t>
            </a:r>
            <a:endParaRPr lang="en-GB" sz="1100" dirty="0">
              <a:solidFill>
                <a:schemeClr val="bg1"/>
              </a:solidFill>
            </a:endParaRPr>
          </a:p>
        </p:txBody>
      </p:sp>
    </p:spTree>
    <p:extLst>
      <p:ext uri="{BB962C8B-B14F-4D97-AF65-F5344CB8AC3E}">
        <p14:creationId xmlns:p14="http://schemas.microsoft.com/office/powerpoint/2010/main" val="3418274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13857"/>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AA30E4-3A81-47EF-8836-275D154DA9EA}"/>
              </a:ext>
            </a:extLst>
          </p:cNvPr>
          <p:cNvSpPr txBox="1"/>
          <p:nvPr/>
        </p:nvSpPr>
        <p:spPr>
          <a:xfrm>
            <a:off x="1004637" y="270711"/>
            <a:ext cx="9998242" cy="369332"/>
          </a:xfrm>
          <a:prstGeom prst="rect">
            <a:avLst/>
          </a:prstGeom>
          <a:noFill/>
        </p:spPr>
        <p:txBody>
          <a:bodyPr wrap="square" rtlCol="0">
            <a:spAutoFit/>
          </a:bodyPr>
          <a:lstStyle/>
          <a:p>
            <a:pPr algn="ctr"/>
            <a:r>
              <a:rPr lang="en-US" dirty="0">
                <a:solidFill>
                  <a:schemeClr val="bg1"/>
                </a:solidFill>
              </a:rPr>
              <a:t>Insights</a:t>
            </a:r>
            <a:endParaRPr lang="en-GB" dirty="0">
              <a:solidFill>
                <a:schemeClr val="bg1"/>
              </a:solidFill>
            </a:endParaRPr>
          </a:p>
        </p:txBody>
      </p:sp>
      <p:sp>
        <p:nvSpPr>
          <p:cNvPr id="2" name="TextBox 1">
            <a:extLst>
              <a:ext uri="{FF2B5EF4-FFF2-40B4-BE49-F238E27FC236}">
                <a16:creationId xmlns:a16="http://schemas.microsoft.com/office/drawing/2014/main" id="{105D4602-AAD2-41A7-A4EA-94AFDCBA0F48}"/>
              </a:ext>
            </a:extLst>
          </p:cNvPr>
          <p:cNvSpPr txBox="1"/>
          <p:nvPr/>
        </p:nvSpPr>
        <p:spPr>
          <a:xfrm>
            <a:off x="195513" y="770021"/>
            <a:ext cx="11628521" cy="1446550"/>
          </a:xfrm>
          <a:prstGeom prst="rect">
            <a:avLst/>
          </a:prstGeom>
          <a:noFill/>
        </p:spPr>
        <p:txBody>
          <a:bodyPr wrap="square" rtlCol="0">
            <a:spAutoFit/>
          </a:bodyPr>
          <a:lstStyle/>
          <a:p>
            <a:r>
              <a:rPr lang="en-GB" sz="1100" dirty="0">
                <a:solidFill>
                  <a:schemeClr val="bg1"/>
                </a:solidFill>
              </a:rPr>
              <a:t>I have used a correlation matrix to determine relationships between the data if any at all.</a:t>
            </a:r>
          </a:p>
          <a:p>
            <a:endParaRPr lang="en-GB" sz="1100" dirty="0">
              <a:solidFill>
                <a:schemeClr val="bg1"/>
              </a:solidFill>
            </a:endParaRPr>
          </a:p>
          <a:p>
            <a:r>
              <a:rPr lang="en-GB" sz="1100" dirty="0">
                <a:solidFill>
                  <a:schemeClr val="bg1"/>
                </a:solidFill>
              </a:rPr>
              <a:t>A positive number above 0 is indicates a positive relationship and a negative number below 0 indicates a negative relationship.</a:t>
            </a:r>
          </a:p>
          <a:p>
            <a:endParaRPr lang="en-GB" sz="1100" dirty="0">
              <a:solidFill>
                <a:schemeClr val="bg1"/>
              </a:solidFill>
            </a:endParaRPr>
          </a:p>
          <a:p>
            <a:r>
              <a:rPr lang="en-GB" sz="1100" dirty="0">
                <a:solidFill>
                  <a:schemeClr val="bg1"/>
                </a:solidFill>
              </a:rPr>
              <a:t>The closer to 1 the number is the stronger the relationship is between the data.</a:t>
            </a:r>
          </a:p>
          <a:p>
            <a:endParaRPr lang="en-GB" sz="1100" dirty="0">
              <a:solidFill>
                <a:schemeClr val="bg1"/>
              </a:solidFill>
            </a:endParaRPr>
          </a:p>
          <a:p>
            <a:r>
              <a:rPr lang="en-GB" sz="1100" dirty="0">
                <a:solidFill>
                  <a:schemeClr val="bg1"/>
                </a:solidFill>
              </a:rPr>
              <a:t>As you can see there is a positive relationship between Sessions &amp; New Users, Transactions and Sessions, Revenue and Sessions, New Users and Transactions and New Users and Revenue. </a:t>
            </a:r>
          </a:p>
          <a:p>
            <a:endParaRPr lang="en-GB" sz="1100" dirty="0"/>
          </a:p>
        </p:txBody>
      </p:sp>
      <p:pic>
        <p:nvPicPr>
          <p:cNvPr id="8" name="Picture 7">
            <a:extLst>
              <a:ext uri="{FF2B5EF4-FFF2-40B4-BE49-F238E27FC236}">
                <a16:creationId xmlns:a16="http://schemas.microsoft.com/office/drawing/2014/main" id="{68F3ACAF-9468-4283-8FE4-BDAE2D582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19" y="2065178"/>
            <a:ext cx="5060281" cy="844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91BFA2E-AADE-44F0-9915-6E1BED4FD6B2}"/>
              </a:ext>
            </a:extLst>
          </p:cNvPr>
          <p:cNvSpPr txBox="1"/>
          <p:nvPr/>
        </p:nvSpPr>
        <p:spPr>
          <a:xfrm>
            <a:off x="195513" y="2979789"/>
            <a:ext cx="6090986" cy="2631490"/>
          </a:xfrm>
          <a:prstGeom prst="rect">
            <a:avLst/>
          </a:prstGeom>
          <a:noFill/>
        </p:spPr>
        <p:txBody>
          <a:bodyPr wrap="square" rtlCol="0">
            <a:spAutoFit/>
          </a:bodyPr>
          <a:lstStyle/>
          <a:p>
            <a:r>
              <a:rPr lang="en-GB" sz="1100" dirty="0">
                <a:solidFill>
                  <a:schemeClr val="bg1"/>
                </a:solidFill>
              </a:rPr>
              <a:t>Descriptive Statistics</a:t>
            </a:r>
          </a:p>
          <a:p>
            <a:r>
              <a:rPr lang="en-GB" sz="1100" dirty="0">
                <a:solidFill>
                  <a:schemeClr val="bg1"/>
                </a:solidFill>
              </a:rPr>
              <a:t>Overall revenue, new users transactions and sessions have been decreased from 2020 to 2021. With a 11.8% Decrease in Average sessions , a 5.24% decrease in Average new users, a 6.2% decrease in Average transactions and a 14.47%  decrease in Average revenue from 2020 to 2021. There has also been a decrease in 2022 but there isn’t sufficient data for 2022 to verify that this trend will continue as we are only in Q1 of 2022. </a:t>
            </a:r>
          </a:p>
          <a:p>
            <a:endParaRPr lang="en-GB" sz="1100" dirty="0">
              <a:solidFill>
                <a:schemeClr val="bg1"/>
              </a:solidFill>
            </a:endParaRPr>
          </a:p>
          <a:p>
            <a:r>
              <a:rPr lang="en-GB" sz="1100" dirty="0">
                <a:solidFill>
                  <a:schemeClr val="bg1"/>
                </a:solidFill>
              </a:rPr>
              <a:t>The highest revenue was generated in 2020 reaching £133,543.85 , although revenue decreased in 2021 it was a relatively small decrease of 6%.</a:t>
            </a:r>
          </a:p>
          <a:p>
            <a:endParaRPr lang="en-GB" sz="1100" dirty="0">
              <a:solidFill>
                <a:schemeClr val="bg1"/>
              </a:solidFill>
            </a:endParaRPr>
          </a:p>
          <a:p>
            <a:r>
              <a:rPr lang="en-GB" sz="1100" dirty="0">
                <a:solidFill>
                  <a:schemeClr val="bg1"/>
                </a:solidFill>
              </a:rPr>
              <a:t>The lowest amount of revenue was generated in 2021 with a decrease of 54.25% from 2020’s minimum of £36,709.44.</a:t>
            </a:r>
          </a:p>
          <a:p>
            <a:endParaRPr lang="en-GB" sz="1100" dirty="0">
              <a:solidFill>
                <a:schemeClr val="bg1"/>
              </a:solidFill>
            </a:endParaRPr>
          </a:p>
          <a:p>
            <a:endParaRPr lang="en-GB" sz="1100" dirty="0">
              <a:solidFill>
                <a:schemeClr val="bg1"/>
              </a:solidFill>
            </a:endParaRPr>
          </a:p>
          <a:p>
            <a:endParaRPr lang="en-GB" sz="1100" dirty="0">
              <a:solidFill>
                <a:schemeClr val="bg1"/>
              </a:solidFill>
            </a:endParaRPr>
          </a:p>
        </p:txBody>
      </p:sp>
      <p:pic>
        <p:nvPicPr>
          <p:cNvPr id="12" name="Picture 11">
            <a:extLst>
              <a:ext uri="{FF2B5EF4-FFF2-40B4-BE49-F238E27FC236}">
                <a16:creationId xmlns:a16="http://schemas.microsoft.com/office/drawing/2014/main" id="{4ABEA7A1-7CE5-4C30-A6FB-3FC5921EF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13" y="5294503"/>
            <a:ext cx="11387993" cy="123197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143AA11-DD30-4740-B322-E17374089953}"/>
              </a:ext>
            </a:extLst>
          </p:cNvPr>
          <p:cNvSpPr txBox="1"/>
          <p:nvPr/>
        </p:nvSpPr>
        <p:spPr>
          <a:xfrm>
            <a:off x="6596313" y="2979789"/>
            <a:ext cx="5400174" cy="1107996"/>
          </a:xfrm>
          <a:prstGeom prst="rect">
            <a:avLst/>
          </a:prstGeom>
          <a:noFill/>
        </p:spPr>
        <p:txBody>
          <a:bodyPr wrap="square" rtlCol="0">
            <a:spAutoFit/>
          </a:bodyPr>
          <a:lstStyle/>
          <a:p>
            <a:r>
              <a:rPr lang="en-GB" sz="1100" dirty="0">
                <a:solidFill>
                  <a:schemeClr val="bg1"/>
                </a:solidFill>
              </a:rPr>
              <a:t>Descriptive Statistics Part 2</a:t>
            </a:r>
          </a:p>
          <a:p>
            <a:r>
              <a:rPr lang="en-GB" sz="1100" dirty="0">
                <a:solidFill>
                  <a:schemeClr val="bg1"/>
                </a:solidFill>
              </a:rPr>
              <a:t>The median and average of the data are relatively close indicating that it has a symmetrical distribution.</a:t>
            </a:r>
          </a:p>
          <a:p>
            <a:endParaRPr lang="en-GB" sz="1100" dirty="0">
              <a:solidFill>
                <a:schemeClr val="bg1"/>
              </a:solidFill>
            </a:endParaRPr>
          </a:p>
          <a:p>
            <a:r>
              <a:rPr lang="en-GB" sz="1100" dirty="0">
                <a:solidFill>
                  <a:schemeClr val="bg1"/>
                </a:solidFill>
              </a:rPr>
              <a:t>The range is close to the maximum values , this could mean that there are some outliers in the upper ends of the data.</a:t>
            </a:r>
          </a:p>
        </p:txBody>
      </p:sp>
    </p:spTree>
    <p:extLst>
      <p:ext uri="{BB962C8B-B14F-4D97-AF65-F5344CB8AC3E}">
        <p14:creationId xmlns:p14="http://schemas.microsoft.com/office/powerpoint/2010/main" val="2044810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3857"/>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4DD39-9C24-44DD-8D0B-4956D2BF4AF5}"/>
              </a:ext>
            </a:extLst>
          </p:cNvPr>
          <p:cNvSpPr txBox="1"/>
          <p:nvPr/>
        </p:nvSpPr>
        <p:spPr>
          <a:xfrm>
            <a:off x="87229" y="332452"/>
            <a:ext cx="10840453" cy="430887"/>
          </a:xfrm>
          <a:prstGeom prst="rect">
            <a:avLst/>
          </a:prstGeom>
          <a:noFill/>
        </p:spPr>
        <p:txBody>
          <a:bodyPr wrap="square" rtlCol="0">
            <a:spAutoFit/>
          </a:bodyPr>
          <a:lstStyle/>
          <a:p>
            <a:r>
              <a:rPr lang="en-GB" sz="1100" dirty="0">
                <a:solidFill>
                  <a:schemeClr val="bg1"/>
                </a:solidFill>
              </a:rPr>
              <a:t>The end 2020 going into Q1 of 2021 was the best year in terms of Revenue, Sessions, New Users and Total Transactions. </a:t>
            </a:r>
          </a:p>
          <a:p>
            <a:r>
              <a:rPr lang="en-GB" sz="1100" dirty="0">
                <a:solidFill>
                  <a:schemeClr val="bg1"/>
                </a:solidFill>
              </a:rPr>
              <a:t>More particularly September 2020 Q3 going into November 2020 Q4 and again in December 2020 Q4 going into January 2021 Q1.</a:t>
            </a:r>
            <a:endParaRPr lang="en-GB" sz="1100" dirty="0"/>
          </a:p>
        </p:txBody>
      </p:sp>
      <p:sp>
        <p:nvSpPr>
          <p:cNvPr id="5" name="TextBox 4">
            <a:extLst>
              <a:ext uri="{FF2B5EF4-FFF2-40B4-BE49-F238E27FC236}">
                <a16:creationId xmlns:a16="http://schemas.microsoft.com/office/drawing/2014/main" id="{F5830BEB-F109-4AB7-BCA8-19EFE776B90C}"/>
              </a:ext>
            </a:extLst>
          </p:cNvPr>
          <p:cNvSpPr txBox="1"/>
          <p:nvPr/>
        </p:nvSpPr>
        <p:spPr>
          <a:xfrm>
            <a:off x="87229" y="3429000"/>
            <a:ext cx="11002879" cy="769441"/>
          </a:xfrm>
          <a:prstGeom prst="rect">
            <a:avLst/>
          </a:prstGeom>
          <a:noFill/>
        </p:spPr>
        <p:txBody>
          <a:bodyPr wrap="square" rtlCol="0">
            <a:spAutoFit/>
          </a:bodyPr>
          <a:lstStyle/>
          <a:p>
            <a:r>
              <a:rPr lang="en-GB" sz="1100" dirty="0">
                <a:solidFill>
                  <a:schemeClr val="bg1"/>
                </a:solidFill>
              </a:rPr>
              <a:t>There was a decrease in the total sessions and amount of revenue at the same time as new users and sessions, indicating a relationship between these three data points.</a:t>
            </a:r>
          </a:p>
          <a:p>
            <a:endParaRPr lang="en-GB" sz="1100" dirty="0">
              <a:solidFill>
                <a:schemeClr val="bg1"/>
              </a:solidFill>
            </a:endParaRPr>
          </a:p>
          <a:p>
            <a:r>
              <a:rPr lang="en-GB" sz="1100" dirty="0">
                <a:solidFill>
                  <a:schemeClr val="bg1"/>
                </a:solidFill>
              </a:rPr>
              <a:t>Revenue and sessions are decreasing overall and a continuation of a downwards trend is predicted to continue.  </a:t>
            </a:r>
          </a:p>
          <a:p>
            <a:r>
              <a:rPr lang="en-GB" sz="1100" dirty="0">
                <a:solidFill>
                  <a:schemeClr val="bg1"/>
                </a:solidFill>
              </a:rPr>
              <a:t> </a:t>
            </a:r>
          </a:p>
        </p:txBody>
      </p:sp>
      <p:pic>
        <p:nvPicPr>
          <p:cNvPr id="27" name="Picture 26">
            <a:extLst>
              <a:ext uri="{FF2B5EF4-FFF2-40B4-BE49-F238E27FC236}">
                <a16:creationId xmlns:a16="http://schemas.microsoft.com/office/drawing/2014/main" id="{1C290537-054A-4E4D-9F0F-BDA22ECEDF24}"/>
              </a:ext>
            </a:extLst>
          </p:cNvPr>
          <p:cNvPicPr>
            <a:picLocks noChangeAspect="1"/>
          </p:cNvPicPr>
          <p:nvPr/>
        </p:nvPicPr>
        <p:blipFill rotWithShape="1">
          <a:blip r:embed="rId2"/>
          <a:srcRect l="83250" t="35999" r="1062" b="30362"/>
          <a:stretch/>
        </p:blipFill>
        <p:spPr>
          <a:xfrm>
            <a:off x="182880" y="878887"/>
            <a:ext cx="3489960" cy="2405333"/>
          </a:xfrm>
          <a:prstGeom prst="rect">
            <a:avLst/>
          </a:prstGeom>
        </p:spPr>
      </p:pic>
      <p:pic>
        <p:nvPicPr>
          <p:cNvPr id="29" name="Picture 28">
            <a:extLst>
              <a:ext uri="{FF2B5EF4-FFF2-40B4-BE49-F238E27FC236}">
                <a16:creationId xmlns:a16="http://schemas.microsoft.com/office/drawing/2014/main" id="{0BEFFBA4-5F0C-4EF8-B4C0-56F901CB5CFB}"/>
              </a:ext>
            </a:extLst>
          </p:cNvPr>
          <p:cNvPicPr>
            <a:picLocks noChangeAspect="1"/>
          </p:cNvPicPr>
          <p:nvPr/>
        </p:nvPicPr>
        <p:blipFill rotWithShape="1">
          <a:blip r:embed="rId3"/>
          <a:srcRect l="57687" t="36118" r="32783" b="43086"/>
          <a:stretch/>
        </p:blipFill>
        <p:spPr>
          <a:xfrm>
            <a:off x="182880" y="4229100"/>
            <a:ext cx="3215640" cy="2255520"/>
          </a:xfrm>
          <a:prstGeom prst="rect">
            <a:avLst/>
          </a:prstGeom>
        </p:spPr>
      </p:pic>
      <p:pic>
        <p:nvPicPr>
          <p:cNvPr id="30" name="Picture 29">
            <a:extLst>
              <a:ext uri="{FF2B5EF4-FFF2-40B4-BE49-F238E27FC236}">
                <a16:creationId xmlns:a16="http://schemas.microsoft.com/office/drawing/2014/main" id="{D5BBC574-37BE-4B25-87AF-D073BFC7B330}"/>
              </a:ext>
            </a:extLst>
          </p:cNvPr>
          <p:cNvPicPr>
            <a:picLocks noChangeAspect="1"/>
          </p:cNvPicPr>
          <p:nvPr/>
        </p:nvPicPr>
        <p:blipFill rotWithShape="1">
          <a:blip r:embed="rId3"/>
          <a:srcRect l="57800" t="70103" r="33325" b="10528"/>
          <a:stretch/>
        </p:blipFill>
        <p:spPr>
          <a:xfrm>
            <a:off x="3604260" y="4229100"/>
            <a:ext cx="2994660" cy="2255520"/>
          </a:xfrm>
          <a:prstGeom prst="rect">
            <a:avLst/>
          </a:prstGeom>
        </p:spPr>
      </p:pic>
      <p:pic>
        <p:nvPicPr>
          <p:cNvPr id="32" name="Picture 31">
            <a:extLst>
              <a:ext uri="{FF2B5EF4-FFF2-40B4-BE49-F238E27FC236}">
                <a16:creationId xmlns:a16="http://schemas.microsoft.com/office/drawing/2014/main" id="{955D0B14-61B5-4798-87CA-48D6BEB01030}"/>
              </a:ext>
            </a:extLst>
          </p:cNvPr>
          <p:cNvPicPr>
            <a:picLocks noChangeAspect="1"/>
          </p:cNvPicPr>
          <p:nvPr/>
        </p:nvPicPr>
        <p:blipFill rotWithShape="1">
          <a:blip r:embed="rId3"/>
          <a:srcRect l="57687" t="36118" r="32783" b="43086"/>
          <a:stretch/>
        </p:blipFill>
        <p:spPr>
          <a:xfrm>
            <a:off x="3899634" y="953792"/>
            <a:ext cx="4116605" cy="2330427"/>
          </a:xfrm>
          <a:prstGeom prst="rect">
            <a:avLst/>
          </a:prstGeom>
        </p:spPr>
      </p:pic>
    </p:spTree>
    <p:extLst>
      <p:ext uri="{BB962C8B-B14F-4D97-AF65-F5344CB8AC3E}">
        <p14:creationId xmlns:p14="http://schemas.microsoft.com/office/powerpoint/2010/main" val="3890559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385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C44A6-931A-46B1-93E8-B2F36E23BDB3}"/>
              </a:ext>
            </a:extLst>
          </p:cNvPr>
          <p:cNvPicPr>
            <a:picLocks noChangeAspect="1"/>
          </p:cNvPicPr>
          <p:nvPr/>
        </p:nvPicPr>
        <p:blipFill rotWithShape="1">
          <a:blip r:embed="rId2"/>
          <a:srcRect l="66530" t="73901" r="782" b="10873"/>
          <a:stretch/>
        </p:blipFill>
        <p:spPr>
          <a:xfrm>
            <a:off x="220980" y="1615440"/>
            <a:ext cx="10591800" cy="1813560"/>
          </a:xfrm>
          <a:prstGeom prst="rect">
            <a:avLst/>
          </a:prstGeom>
        </p:spPr>
      </p:pic>
      <p:sp>
        <p:nvSpPr>
          <p:cNvPr id="9" name="TextBox 8">
            <a:extLst>
              <a:ext uri="{FF2B5EF4-FFF2-40B4-BE49-F238E27FC236}">
                <a16:creationId xmlns:a16="http://schemas.microsoft.com/office/drawing/2014/main" id="{6DE98C0B-C5B0-4B86-A71E-4ED65AA22061}"/>
              </a:ext>
            </a:extLst>
          </p:cNvPr>
          <p:cNvSpPr txBox="1"/>
          <p:nvPr/>
        </p:nvSpPr>
        <p:spPr>
          <a:xfrm>
            <a:off x="172720" y="3429000"/>
            <a:ext cx="9159240" cy="261610"/>
          </a:xfrm>
          <a:prstGeom prst="rect">
            <a:avLst/>
          </a:prstGeom>
          <a:noFill/>
        </p:spPr>
        <p:txBody>
          <a:bodyPr wrap="square" rtlCol="0">
            <a:spAutoFit/>
          </a:bodyPr>
          <a:lstStyle/>
          <a:p>
            <a:r>
              <a:rPr lang="en-GB" sz="1100" dirty="0">
                <a:solidFill>
                  <a:schemeClr val="bg1"/>
                </a:solidFill>
              </a:rPr>
              <a:t>Distribution of data , as you can see it is relatively symmetrical with some outliers in the upper and lower portions of the data.</a:t>
            </a:r>
          </a:p>
        </p:txBody>
      </p:sp>
      <p:sp>
        <p:nvSpPr>
          <p:cNvPr id="10" name="TextBox 9">
            <a:extLst>
              <a:ext uri="{FF2B5EF4-FFF2-40B4-BE49-F238E27FC236}">
                <a16:creationId xmlns:a16="http://schemas.microsoft.com/office/drawing/2014/main" id="{0FC80D46-ACD6-44CE-9BCF-2F341E28BE53}"/>
              </a:ext>
            </a:extLst>
          </p:cNvPr>
          <p:cNvSpPr txBox="1"/>
          <p:nvPr/>
        </p:nvSpPr>
        <p:spPr>
          <a:xfrm>
            <a:off x="220980" y="205740"/>
            <a:ext cx="10279380" cy="1107996"/>
          </a:xfrm>
          <a:prstGeom prst="rect">
            <a:avLst/>
          </a:prstGeom>
          <a:noFill/>
        </p:spPr>
        <p:txBody>
          <a:bodyPr wrap="square" rtlCol="0">
            <a:spAutoFit/>
          </a:bodyPr>
          <a:lstStyle/>
          <a:p>
            <a:r>
              <a:rPr lang="en-GB" sz="1100" dirty="0">
                <a:solidFill>
                  <a:schemeClr val="bg1"/>
                </a:solidFill>
              </a:rPr>
              <a:t>The Total amount of New Users and Total Transactions have a close relationship as do Total Sessions and Total Transactions.</a:t>
            </a:r>
          </a:p>
          <a:p>
            <a:endParaRPr lang="en-GB" sz="1100" dirty="0">
              <a:solidFill>
                <a:schemeClr val="bg1"/>
              </a:solidFill>
            </a:endParaRPr>
          </a:p>
          <a:p>
            <a:r>
              <a:rPr lang="en-GB" sz="1100" dirty="0">
                <a:solidFill>
                  <a:schemeClr val="bg1"/>
                </a:solidFill>
              </a:rPr>
              <a:t>The New Users against Total Transactions chart indicates that new users could contribute a towards a high proportion of transactions.</a:t>
            </a:r>
          </a:p>
          <a:p>
            <a:r>
              <a:rPr lang="en-GB" sz="1100" dirty="0">
                <a:solidFill>
                  <a:schemeClr val="bg1"/>
                </a:solidFill>
              </a:rPr>
              <a:t>The Total Sessions against Total Transactions chart indicates that contribute towards a higher proportion of total transactions.</a:t>
            </a:r>
          </a:p>
          <a:p>
            <a:endParaRPr lang="en-GB" sz="1100" dirty="0">
              <a:solidFill>
                <a:schemeClr val="bg1"/>
              </a:solidFill>
            </a:endParaRPr>
          </a:p>
          <a:p>
            <a:endParaRPr lang="en-GB" sz="1100" dirty="0">
              <a:solidFill>
                <a:schemeClr val="bg1"/>
              </a:solidFill>
            </a:endParaRPr>
          </a:p>
        </p:txBody>
      </p:sp>
      <p:pic>
        <p:nvPicPr>
          <p:cNvPr id="14" name="Picture 13">
            <a:extLst>
              <a:ext uri="{FF2B5EF4-FFF2-40B4-BE49-F238E27FC236}">
                <a16:creationId xmlns:a16="http://schemas.microsoft.com/office/drawing/2014/main" id="{E4B711AC-13F0-4A15-8B0C-0221998203A0}"/>
              </a:ext>
            </a:extLst>
          </p:cNvPr>
          <p:cNvPicPr>
            <a:picLocks noChangeAspect="1"/>
          </p:cNvPicPr>
          <p:nvPr/>
        </p:nvPicPr>
        <p:blipFill rotWithShape="1">
          <a:blip r:embed="rId3"/>
          <a:srcRect l="677" t="68472" r="65024" b="9004"/>
          <a:stretch/>
        </p:blipFill>
        <p:spPr>
          <a:xfrm>
            <a:off x="0" y="3790950"/>
            <a:ext cx="11728450" cy="2736850"/>
          </a:xfrm>
          <a:prstGeom prst="rect">
            <a:avLst/>
          </a:prstGeom>
        </p:spPr>
      </p:pic>
    </p:spTree>
    <p:extLst>
      <p:ext uri="{BB962C8B-B14F-4D97-AF65-F5344CB8AC3E}">
        <p14:creationId xmlns:p14="http://schemas.microsoft.com/office/powerpoint/2010/main" val="4272505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857"/>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495DF9-F190-435A-846C-1084B43C4C52}"/>
              </a:ext>
            </a:extLst>
          </p:cNvPr>
          <p:cNvSpPr txBox="1"/>
          <p:nvPr/>
        </p:nvSpPr>
        <p:spPr>
          <a:xfrm>
            <a:off x="5410200" y="104894"/>
            <a:ext cx="5539740" cy="369332"/>
          </a:xfrm>
          <a:prstGeom prst="rect">
            <a:avLst/>
          </a:prstGeom>
          <a:noFill/>
        </p:spPr>
        <p:txBody>
          <a:bodyPr wrap="square" rtlCol="0">
            <a:spAutoFit/>
          </a:bodyPr>
          <a:lstStyle/>
          <a:p>
            <a:r>
              <a:rPr lang="en-GB" dirty="0">
                <a:solidFill>
                  <a:schemeClr val="bg1"/>
                </a:solidFill>
              </a:rPr>
              <a:t>Insights</a:t>
            </a:r>
          </a:p>
        </p:txBody>
      </p:sp>
      <p:sp>
        <p:nvSpPr>
          <p:cNvPr id="6" name="TextBox 5">
            <a:extLst>
              <a:ext uri="{FF2B5EF4-FFF2-40B4-BE49-F238E27FC236}">
                <a16:creationId xmlns:a16="http://schemas.microsoft.com/office/drawing/2014/main" id="{64645384-AD02-4FDA-A43D-88F91A9D0A2B}"/>
              </a:ext>
            </a:extLst>
          </p:cNvPr>
          <p:cNvSpPr txBox="1"/>
          <p:nvPr/>
        </p:nvSpPr>
        <p:spPr>
          <a:xfrm>
            <a:off x="1529080" y="2909887"/>
            <a:ext cx="8930640" cy="4154984"/>
          </a:xfrm>
          <a:prstGeom prst="rect">
            <a:avLst/>
          </a:prstGeom>
          <a:noFill/>
        </p:spPr>
        <p:txBody>
          <a:bodyPr wrap="square" rtlCol="0">
            <a:spAutoFit/>
          </a:bodyPr>
          <a:lstStyle/>
          <a:p>
            <a:endParaRPr lang="en-GB" sz="1200" dirty="0">
              <a:solidFill>
                <a:schemeClr val="bg1"/>
              </a:solidFill>
            </a:endParaRPr>
          </a:p>
          <a:p>
            <a:pPr marL="285750" indent="-285750">
              <a:buFont typeface="Arial" panose="020B0604020202020204" pitchFamily="34" charset="0"/>
              <a:buChar char="•"/>
            </a:pPr>
            <a:endParaRPr lang="en-GB" sz="1200" dirty="0">
              <a:solidFill>
                <a:schemeClr val="bg1"/>
              </a:solidFill>
            </a:endParaRPr>
          </a:p>
          <a:p>
            <a:pPr marL="285750" indent="-285750">
              <a:buFont typeface="Arial" panose="020B0604020202020204" pitchFamily="34" charset="0"/>
              <a:buChar char="•"/>
            </a:pPr>
            <a:r>
              <a:rPr lang="en-GB" sz="1200" dirty="0">
                <a:solidFill>
                  <a:schemeClr val="bg1"/>
                </a:solidFill>
              </a:rPr>
              <a:t>A positive relationship between Sessions &amp; New Users, Transactions and Sessions, Revenue and Sessions, New Users and Transactions and New Users and Revenue.</a:t>
            </a:r>
          </a:p>
          <a:p>
            <a:pPr marL="285750" indent="-285750">
              <a:buFont typeface="Arial" panose="020B0604020202020204" pitchFamily="34" charset="0"/>
              <a:buChar char="•"/>
            </a:pPr>
            <a:r>
              <a:rPr lang="en-GB" sz="1200" dirty="0">
                <a:solidFill>
                  <a:schemeClr val="bg1"/>
                </a:solidFill>
              </a:rPr>
              <a:t>Overall revenue, new users transactions and sessions have been decreased from 2020 to 2021.</a:t>
            </a:r>
          </a:p>
          <a:p>
            <a:pPr marL="285750" indent="-285750">
              <a:buFont typeface="Arial" panose="020B0604020202020204" pitchFamily="34" charset="0"/>
              <a:buChar char="•"/>
            </a:pPr>
            <a:r>
              <a:rPr lang="en-GB" sz="1200" dirty="0">
                <a:solidFill>
                  <a:schemeClr val="bg1"/>
                </a:solidFill>
              </a:rPr>
              <a:t>The median and average of the data are relatively close indicating that it has a symmetrical distribution.</a:t>
            </a:r>
          </a:p>
          <a:p>
            <a:pPr marL="285750" indent="-285750">
              <a:buFont typeface="Arial" panose="020B0604020202020204" pitchFamily="34" charset="0"/>
              <a:buChar char="•"/>
            </a:pPr>
            <a:r>
              <a:rPr lang="en-GB" sz="1200" dirty="0">
                <a:solidFill>
                  <a:schemeClr val="bg1"/>
                </a:solidFill>
              </a:rPr>
              <a:t>New Users contribute more towards revenue.</a:t>
            </a:r>
          </a:p>
          <a:p>
            <a:pPr marL="285750" indent="-285750">
              <a:buFont typeface="Arial" panose="020B0604020202020204" pitchFamily="34" charset="0"/>
              <a:buChar char="•"/>
            </a:pPr>
            <a:r>
              <a:rPr lang="en-GB" sz="1200" dirty="0">
                <a:solidFill>
                  <a:schemeClr val="bg1"/>
                </a:solidFill>
              </a:rPr>
              <a:t>Higher Sessions contribute towards revenue</a:t>
            </a:r>
          </a:p>
          <a:p>
            <a:pPr marL="285750" indent="-285750">
              <a:buFont typeface="Arial" panose="020B0604020202020204" pitchFamily="34" charset="0"/>
              <a:buChar char="•"/>
            </a:pPr>
            <a:r>
              <a:rPr lang="en-GB" sz="1200" dirty="0">
                <a:solidFill>
                  <a:schemeClr val="bg1"/>
                </a:solidFill>
              </a:rPr>
              <a:t>E-commerce rates indicate that users are performing intended actions on average and more so with New Users</a:t>
            </a:r>
          </a:p>
          <a:p>
            <a:pPr marL="285750" indent="-285750">
              <a:buFont typeface="Arial" panose="020B0604020202020204" pitchFamily="34" charset="0"/>
              <a:buChar char="•"/>
            </a:pPr>
            <a:r>
              <a:rPr lang="en-GB" sz="1200" dirty="0">
                <a:solidFill>
                  <a:schemeClr val="bg1"/>
                </a:solidFill>
              </a:rPr>
              <a:t>E-commerce conversion rates by new user on average are 6.10% between 2020 and 2022 so far and have a relatively even distribution</a:t>
            </a:r>
          </a:p>
          <a:p>
            <a:pPr marL="285750" indent="-285750">
              <a:buFont typeface="Arial" panose="020B0604020202020204" pitchFamily="34" charset="0"/>
              <a:buChar char="•"/>
            </a:pPr>
            <a:r>
              <a:rPr lang="en-GB" sz="1200" dirty="0">
                <a:solidFill>
                  <a:schemeClr val="bg1"/>
                </a:solidFill>
              </a:rPr>
              <a:t>Outliers in the upper and lower portions of the data</a:t>
            </a:r>
          </a:p>
          <a:p>
            <a:pPr marL="285750" indent="-285750">
              <a:buFont typeface="Arial" panose="020B0604020202020204" pitchFamily="34" charset="0"/>
              <a:buChar char="•"/>
            </a:pPr>
            <a:r>
              <a:rPr lang="en-GB" sz="1200" dirty="0">
                <a:solidFill>
                  <a:schemeClr val="bg1"/>
                </a:solidFill>
              </a:rPr>
              <a:t>More outliers in the upper values suggest by the range</a:t>
            </a:r>
          </a:p>
          <a:p>
            <a:pPr marL="285750" indent="-285750">
              <a:buFont typeface="Arial" panose="020B0604020202020204" pitchFamily="34" charset="0"/>
              <a:buChar char="•"/>
            </a:pPr>
            <a:r>
              <a:rPr lang="en-GB" sz="1200" dirty="0">
                <a:solidFill>
                  <a:schemeClr val="bg1"/>
                </a:solidFill>
              </a:rPr>
              <a:t>Data indicates potentially an ad campaign run in Q4 of 2020 to Q1 of 2021 and in 2021 Q4 to 2022 Q1. due to the sharp increase and sudden decrease in values data New Users, Transactions and Sessions, Revenue and Sessions</a:t>
            </a:r>
          </a:p>
          <a:p>
            <a:pPr marL="285750" indent="-285750">
              <a:buFont typeface="Arial" panose="020B0604020202020204" pitchFamily="34" charset="0"/>
              <a:buChar char="•"/>
            </a:pPr>
            <a:endParaRPr lang="en-GB" sz="1200" dirty="0">
              <a:solidFill>
                <a:schemeClr val="bg1"/>
              </a:solidFill>
            </a:endParaRPr>
          </a:p>
          <a:p>
            <a:r>
              <a:rPr lang="en-GB" sz="1200" dirty="0">
                <a:solidFill>
                  <a:schemeClr val="bg1"/>
                </a:solidFill>
              </a:rPr>
              <a:t>The data has a number of factors that could have contributed towards the findings the first being that it is a relatively small set and could lead to some skewing of results. The positive relationship between Sessions &amp; New Users, Transactions and Sessions, Revenue and Sessions, New Users and Transactions and New Users and Revenue could be due to an ad campaign being run in Q4 of 2020 to Q1 of 2021 and in 2021 Q4 to 2022 Q1 noted by the sudden sharp increases and decreases in values. These values where found to be outliers and only happened at particular times specifically Q4 going into Q1.</a:t>
            </a:r>
          </a:p>
          <a:p>
            <a:pPr marL="285750" indent="-285750">
              <a:buFont typeface="Arial" panose="020B0604020202020204" pitchFamily="34" charset="0"/>
              <a:buChar char="•"/>
            </a:pPr>
            <a:endParaRPr lang="en-GB" sz="1200" dirty="0">
              <a:solidFill>
                <a:schemeClr val="bg1"/>
              </a:solidFill>
            </a:endParaRPr>
          </a:p>
          <a:p>
            <a:endParaRPr lang="en-GB" sz="1200" dirty="0">
              <a:solidFill>
                <a:schemeClr val="bg1"/>
              </a:solidFill>
            </a:endParaRPr>
          </a:p>
        </p:txBody>
      </p:sp>
      <p:pic>
        <p:nvPicPr>
          <p:cNvPr id="5" name="Picture 4">
            <a:extLst>
              <a:ext uri="{FF2B5EF4-FFF2-40B4-BE49-F238E27FC236}">
                <a16:creationId xmlns:a16="http://schemas.microsoft.com/office/drawing/2014/main" id="{D90C342B-04C4-4F79-AF64-8D225147EA0E}"/>
              </a:ext>
            </a:extLst>
          </p:cNvPr>
          <p:cNvPicPr>
            <a:picLocks noChangeAspect="1"/>
          </p:cNvPicPr>
          <p:nvPr/>
        </p:nvPicPr>
        <p:blipFill rotWithShape="1">
          <a:blip r:embed="rId2"/>
          <a:srcRect l="34879" t="68472" r="45073" b="9004"/>
          <a:stretch/>
        </p:blipFill>
        <p:spPr>
          <a:xfrm>
            <a:off x="241300" y="552450"/>
            <a:ext cx="7105650" cy="2736850"/>
          </a:xfrm>
          <a:prstGeom prst="rect">
            <a:avLst/>
          </a:prstGeom>
        </p:spPr>
      </p:pic>
      <p:pic>
        <p:nvPicPr>
          <p:cNvPr id="3" name="Picture 2">
            <a:extLst>
              <a:ext uri="{FF2B5EF4-FFF2-40B4-BE49-F238E27FC236}">
                <a16:creationId xmlns:a16="http://schemas.microsoft.com/office/drawing/2014/main" id="{A3AD7123-40DC-4B30-85AE-384614390865}"/>
              </a:ext>
            </a:extLst>
          </p:cNvPr>
          <p:cNvPicPr>
            <a:picLocks noChangeAspect="1"/>
          </p:cNvPicPr>
          <p:nvPr/>
        </p:nvPicPr>
        <p:blipFill rotWithShape="1">
          <a:blip r:embed="rId3"/>
          <a:srcRect l="44748" t="68942" r="44583" b="9977"/>
          <a:stretch/>
        </p:blipFill>
        <p:spPr>
          <a:xfrm>
            <a:off x="7258050" y="474226"/>
            <a:ext cx="4209112" cy="2673350"/>
          </a:xfrm>
          <a:prstGeom prst="rect">
            <a:avLst/>
          </a:prstGeom>
        </p:spPr>
      </p:pic>
      <p:sp>
        <p:nvSpPr>
          <p:cNvPr id="8" name="Rectangle 7">
            <a:extLst>
              <a:ext uri="{FF2B5EF4-FFF2-40B4-BE49-F238E27FC236}">
                <a16:creationId xmlns:a16="http://schemas.microsoft.com/office/drawing/2014/main" id="{6DDD934D-6346-46CA-99CE-A52E0018305B}"/>
              </a:ext>
            </a:extLst>
          </p:cNvPr>
          <p:cNvSpPr/>
          <p:nvPr/>
        </p:nvSpPr>
        <p:spPr>
          <a:xfrm>
            <a:off x="241300" y="3016250"/>
            <a:ext cx="7632700" cy="273050"/>
          </a:xfrm>
          <a:prstGeom prst="rect">
            <a:avLst/>
          </a:prstGeom>
          <a:solidFill>
            <a:srgbClr val="313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E58BA19-C7AE-4FBB-8CD0-3BBD4DAE5277}"/>
              </a:ext>
            </a:extLst>
          </p:cNvPr>
          <p:cNvSpPr/>
          <p:nvPr/>
        </p:nvSpPr>
        <p:spPr>
          <a:xfrm rot="5400000" flipV="1">
            <a:off x="7035983" y="2783416"/>
            <a:ext cx="469758" cy="99172"/>
          </a:xfrm>
          <a:prstGeom prst="rect">
            <a:avLst/>
          </a:prstGeom>
          <a:solidFill>
            <a:srgbClr val="313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12C8009-6CE5-4011-B6C9-33A5ACD60BBC}"/>
              </a:ext>
            </a:extLst>
          </p:cNvPr>
          <p:cNvSpPr/>
          <p:nvPr/>
        </p:nvSpPr>
        <p:spPr>
          <a:xfrm rot="5400000">
            <a:off x="8505561" y="3249199"/>
            <a:ext cx="6096415" cy="273050"/>
          </a:xfrm>
          <a:prstGeom prst="rect">
            <a:avLst/>
          </a:prstGeom>
          <a:solidFill>
            <a:srgbClr val="313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5915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313857"/>
        </a:solidFill>
        <a:effectLst/>
      </p:bgPr>
    </p:bg>
    <p:spTree>
      <p:nvGrpSpPr>
        <p:cNvPr id="1" name=""/>
        <p:cNvGrpSpPr/>
        <p:nvPr/>
      </p:nvGrpSpPr>
      <p:grpSpPr>
        <a:xfrm>
          <a:off x="0" y="0"/>
          <a:ext cx="0" cy="0"/>
          <a:chOff x="0" y="0"/>
          <a:chExt cx="0" cy="0"/>
        </a:xfrm>
      </p:grpSpPr>
      <mc:AlternateContent xmlns:mc="http://schemas.openxmlformats.org/markup-compatibility/2006">
        <mc:Choice xmlns:cx1="http://schemas.microsoft.com/office/drawing/2015/9/8/chartex" Requires="cx1">
          <p:graphicFrame>
            <p:nvGraphicFramePr>
              <p:cNvPr id="4" name="Chart 3">
                <a:extLst>
                  <a:ext uri="{FF2B5EF4-FFF2-40B4-BE49-F238E27FC236}">
                    <a16:creationId xmlns:a16="http://schemas.microsoft.com/office/drawing/2014/main" id="{2A6EC8FF-9BB8-41D6-8B73-F4775E210DF2}"/>
                  </a:ext>
                </a:extLst>
              </p:cNvPr>
              <p:cNvGraphicFramePr/>
              <p:nvPr>
                <p:extLst>
                  <p:ext uri="{D42A27DB-BD31-4B8C-83A1-F6EECF244321}">
                    <p14:modId xmlns:p14="http://schemas.microsoft.com/office/powerpoint/2010/main" val="1354639435"/>
                  </p:ext>
                </p:extLst>
              </p:nvPr>
            </p:nvGraphicFramePr>
            <p:xfrm>
              <a:off x="486535" y="1638742"/>
              <a:ext cx="4833137" cy="172941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Chart 3">
                <a:extLst>
                  <a:ext uri="{FF2B5EF4-FFF2-40B4-BE49-F238E27FC236}">
                    <a16:creationId xmlns:a16="http://schemas.microsoft.com/office/drawing/2014/main" id="{2A6EC8FF-9BB8-41D6-8B73-F4775E210DF2}"/>
                  </a:ext>
                </a:extLst>
              </p:cNvPr>
              <p:cNvPicPr>
                <a:picLocks noGrp="1" noRot="1" noChangeAspect="1" noMove="1" noResize="1" noEditPoints="1" noAdjustHandles="1" noChangeArrowheads="1" noChangeShapeType="1"/>
              </p:cNvPicPr>
              <p:nvPr/>
            </p:nvPicPr>
            <p:blipFill>
              <a:blip r:embed="rId3"/>
              <a:stretch>
                <a:fillRect/>
              </a:stretch>
            </p:blipFill>
            <p:spPr>
              <a:xfrm>
                <a:off x="486535" y="1638742"/>
                <a:ext cx="4833137" cy="1729410"/>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5" name="Chart 4">
                <a:extLst>
                  <a:ext uri="{FF2B5EF4-FFF2-40B4-BE49-F238E27FC236}">
                    <a16:creationId xmlns:a16="http://schemas.microsoft.com/office/drawing/2014/main" id="{06F3FF1B-D37C-4B83-89C0-33E5CB4B7674}"/>
                  </a:ext>
                </a:extLst>
              </p:cNvPr>
              <p:cNvGraphicFramePr/>
              <p:nvPr>
                <p:extLst>
                  <p:ext uri="{D42A27DB-BD31-4B8C-83A1-F6EECF244321}">
                    <p14:modId xmlns:p14="http://schemas.microsoft.com/office/powerpoint/2010/main" val="837581815"/>
                  </p:ext>
                </p:extLst>
              </p:nvPr>
            </p:nvGraphicFramePr>
            <p:xfrm>
              <a:off x="6469475" y="1616970"/>
              <a:ext cx="5003347" cy="179069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5" name="Chart 4">
                <a:extLst>
                  <a:ext uri="{FF2B5EF4-FFF2-40B4-BE49-F238E27FC236}">
                    <a16:creationId xmlns:a16="http://schemas.microsoft.com/office/drawing/2014/main" id="{06F3FF1B-D37C-4B83-89C0-33E5CB4B7674}"/>
                  </a:ext>
                </a:extLst>
              </p:cNvPr>
              <p:cNvPicPr>
                <a:picLocks noGrp="1" noRot="1" noChangeAspect="1" noMove="1" noResize="1" noEditPoints="1" noAdjustHandles="1" noChangeArrowheads="1" noChangeShapeType="1"/>
              </p:cNvPicPr>
              <p:nvPr/>
            </p:nvPicPr>
            <p:blipFill>
              <a:blip r:embed="rId5"/>
              <a:stretch>
                <a:fillRect/>
              </a:stretch>
            </p:blipFill>
            <p:spPr>
              <a:xfrm>
                <a:off x="6469475" y="1616970"/>
                <a:ext cx="5003347" cy="1790699"/>
              </a:xfrm>
              <a:prstGeom prst="rect">
                <a:avLst/>
              </a:prstGeom>
            </p:spPr>
          </p:pic>
        </mc:Fallback>
      </mc:AlternateContent>
      <p:sp>
        <p:nvSpPr>
          <p:cNvPr id="6" name="TextBox 192">
            <a:extLst>
              <a:ext uri="{FF2B5EF4-FFF2-40B4-BE49-F238E27FC236}">
                <a16:creationId xmlns:a16="http://schemas.microsoft.com/office/drawing/2014/main" id="{E6B0F759-57AC-483A-A377-2B4A2A93D7EA}"/>
              </a:ext>
            </a:extLst>
          </p:cNvPr>
          <p:cNvSpPr txBox="1"/>
          <p:nvPr/>
        </p:nvSpPr>
        <p:spPr>
          <a:xfrm>
            <a:off x="783500" y="3368152"/>
            <a:ext cx="4122964" cy="5306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200" b="1" i="0" u="none" strike="noStrike">
                <a:solidFill>
                  <a:schemeClr val="bg1"/>
                </a:solidFill>
                <a:effectLst/>
                <a:latin typeface="+mn-lt"/>
                <a:ea typeface="+mn-ea"/>
                <a:cs typeface="+mn-cs"/>
              </a:rPr>
              <a:t>Avg ECR by</a:t>
            </a:r>
            <a:r>
              <a:rPr lang="en-GB" sz="1200" b="1" i="0" u="none" strike="noStrike" baseline="0">
                <a:solidFill>
                  <a:schemeClr val="bg1"/>
                </a:solidFill>
                <a:effectLst/>
                <a:latin typeface="+mn-lt"/>
                <a:ea typeface="+mn-ea"/>
                <a:cs typeface="+mn-cs"/>
              </a:rPr>
              <a:t> Se</a:t>
            </a:r>
            <a:r>
              <a:rPr lang="en-GB" sz="1200" b="1" i="0" u="none" strike="noStrike">
                <a:solidFill>
                  <a:schemeClr val="bg1"/>
                </a:solidFill>
                <a:effectLst/>
                <a:latin typeface="+mn-lt"/>
                <a:ea typeface="+mn-ea"/>
                <a:cs typeface="+mn-cs"/>
              </a:rPr>
              <a:t>ssions</a:t>
            </a:r>
            <a:r>
              <a:rPr lang="en-GB" sz="1200">
                <a:solidFill>
                  <a:schemeClr val="bg1"/>
                </a:solidFill>
              </a:rPr>
              <a:t> </a:t>
            </a:r>
          </a:p>
          <a:p>
            <a:pPr algn="ctr"/>
            <a:r>
              <a:rPr lang="en-GB" sz="1200" b="0" i="0" u="none" strike="noStrike">
                <a:solidFill>
                  <a:schemeClr val="bg1"/>
                </a:solidFill>
                <a:effectLst/>
                <a:latin typeface="+mn-lt"/>
                <a:ea typeface="+mn-ea"/>
                <a:cs typeface="+mn-cs"/>
              </a:rPr>
              <a:t>3.10%</a:t>
            </a:r>
            <a:r>
              <a:rPr lang="en-GB" sz="1200">
                <a:solidFill>
                  <a:schemeClr val="bg1"/>
                </a:solidFill>
              </a:rPr>
              <a:t> </a:t>
            </a:r>
          </a:p>
        </p:txBody>
      </p:sp>
      <p:sp>
        <p:nvSpPr>
          <p:cNvPr id="7" name="TextBox 479">
            <a:extLst>
              <a:ext uri="{FF2B5EF4-FFF2-40B4-BE49-F238E27FC236}">
                <a16:creationId xmlns:a16="http://schemas.microsoft.com/office/drawing/2014/main" id="{E40BF7CA-0A98-48D5-8DA2-1D45FF8DE7C4}"/>
              </a:ext>
            </a:extLst>
          </p:cNvPr>
          <p:cNvSpPr txBox="1"/>
          <p:nvPr/>
        </p:nvSpPr>
        <p:spPr>
          <a:xfrm>
            <a:off x="7015571" y="3449795"/>
            <a:ext cx="4122964" cy="5306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200" b="1" i="0" u="none" strike="noStrike">
                <a:solidFill>
                  <a:schemeClr val="bg1"/>
                </a:solidFill>
                <a:effectLst/>
                <a:latin typeface="+mn-lt"/>
                <a:ea typeface="+mn-ea"/>
                <a:cs typeface="+mn-cs"/>
              </a:rPr>
              <a:t>Average ECR New Users </a:t>
            </a:r>
          </a:p>
          <a:p>
            <a:pPr algn="ctr"/>
            <a:r>
              <a:rPr lang="en-GB" sz="1200" b="1" i="0" u="none" strike="noStrike">
                <a:solidFill>
                  <a:schemeClr val="bg1"/>
                </a:solidFill>
                <a:effectLst/>
                <a:latin typeface="+mn-lt"/>
                <a:ea typeface="+mn-ea"/>
                <a:cs typeface="+mn-cs"/>
              </a:rPr>
              <a:t>6.10% </a:t>
            </a:r>
            <a:endParaRPr lang="en-GB" sz="1200">
              <a:solidFill>
                <a:schemeClr val="bg1"/>
              </a:solidFill>
            </a:endParaRPr>
          </a:p>
        </p:txBody>
      </p:sp>
      <p:sp>
        <p:nvSpPr>
          <p:cNvPr id="8" name="TextBox 7">
            <a:extLst>
              <a:ext uri="{FF2B5EF4-FFF2-40B4-BE49-F238E27FC236}">
                <a16:creationId xmlns:a16="http://schemas.microsoft.com/office/drawing/2014/main" id="{7360BEB1-EC86-442E-B3B8-C467CE77A40E}"/>
              </a:ext>
            </a:extLst>
          </p:cNvPr>
          <p:cNvSpPr txBox="1"/>
          <p:nvPr/>
        </p:nvSpPr>
        <p:spPr>
          <a:xfrm>
            <a:off x="2780523" y="363185"/>
            <a:ext cx="5766318" cy="369332"/>
          </a:xfrm>
          <a:prstGeom prst="rect">
            <a:avLst/>
          </a:prstGeom>
          <a:noFill/>
        </p:spPr>
        <p:txBody>
          <a:bodyPr wrap="square" rtlCol="0">
            <a:spAutoFit/>
          </a:bodyPr>
          <a:lstStyle/>
          <a:p>
            <a:pPr algn="ctr"/>
            <a:r>
              <a:rPr lang="en-GB" dirty="0">
                <a:solidFill>
                  <a:schemeClr val="bg1"/>
                </a:solidFill>
              </a:rPr>
              <a:t>Missing Slide</a:t>
            </a:r>
          </a:p>
        </p:txBody>
      </p:sp>
      <p:grpSp>
        <p:nvGrpSpPr>
          <p:cNvPr id="9" name="Group 8">
            <a:extLst>
              <a:ext uri="{FF2B5EF4-FFF2-40B4-BE49-F238E27FC236}">
                <a16:creationId xmlns:a16="http://schemas.microsoft.com/office/drawing/2014/main" id="{A9146DB5-83CC-4EEF-920C-909540CF9DBC}"/>
              </a:ext>
            </a:extLst>
          </p:cNvPr>
          <p:cNvGrpSpPr/>
          <p:nvPr/>
        </p:nvGrpSpPr>
        <p:grpSpPr>
          <a:xfrm>
            <a:off x="2491340" y="4188181"/>
            <a:ext cx="5891893" cy="2562225"/>
            <a:chOff x="0" y="0"/>
            <a:chExt cx="6907924" cy="2471738"/>
          </a:xfrm>
        </p:grpSpPr>
        <p:grpSp>
          <p:nvGrpSpPr>
            <p:cNvPr id="10" name="Group 9">
              <a:extLst>
                <a:ext uri="{FF2B5EF4-FFF2-40B4-BE49-F238E27FC236}">
                  <a16:creationId xmlns:a16="http://schemas.microsoft.com/office/drawing/2014/main" id="{73D69046-8837-4A80-900F-7D70349C4466}"/>
                </a:ext>
              </a:extLst>
            </p:cNvPr>
            <p:cNvGrpSpPr/>
            <p:nvPr/>
          </p:nvGrpSpPr>
          <p:grpSpPr>
            <a:xfrm>
              <a:off x="13667" y="0"/>
              <a:ext cx="6815758" cy="2399274"/>
              <a:chOff x="13667" y="0"/>
              <a:chExt cx="6109252" cy="3314702"/>
            </a:xfrm>
          </p:grpSpPr>
          <p:sp>
            <p:nvSpPr>
              <p:cNvPr id="12" name="Rectangle 11">
                <a:extLst>
                  <a:ext uri="{FF2B5EF4-FFF2-40B4-BE49-F238E27FC236}">
                    <a16:creationId xmlns:a16="http://schemas.microsoft.com/office/drawing/2014/main" id="{7FFAE984-2116-4CEA-932F-C14E46E3415F}"/>
                  </a:ext>
                </a:extLst>
              </p:cNvPr>
              <p:cNvSpPr/>
              <p:nvPr/>
            </p:nvSpPr>
            <p:spPr>
              <a:xfrm>
                <a:off x="48455" y="0"/>
                <a:ext cx="6074464" cy="3314702"/>
              </a:xfrm>
              <a:prstGeom prst="rect">
                <a:avLst/>
              </a:prstGeom>
              <a:solidFill>
                <a:srgbClr val="313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GB" sz="1100"/>
              </a:p>
            </p:txBody>
          </p:sp>
          <p:sp>
            <p:nvSpPr>
              <p:cNvPr id="13" name="TextBox 1">
                <a:extLst>
                  <a:ext uri="{FF2B5EF4-FFF2-40B4-BE49-F238E27FC236}">
                    <a16:creationId xmlns:a16="http://schemas.microsoft.com/office/drawing/2014/main" id="{F106043F-958C-463D-968B-C0CEC5E7D98D}"/>
                  </a:ext>
                </a:extLst>
              </p:cNvPr>
              <p:cNvSpPr txBox="1"/>
              <p:nvPr/>
            </p:nvSpPr>
            <p:spPr>
              <a:xfrm>
                <a:off x="13667" y="8282"/>
                <a:ext cx="5052392" cy="31473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GB" sz="1400" b="1">
                    <a:solidFill>
                      <a:schemeClr val="bg1"/>
                    </a:solidFill>
                  </a:rPr>
                  <a:t>E-Commerce</a:t>
                </a:r>
                <a:r>
                  <a:rPr lang="en-GB" sz="1400" b="1" baseline="0">
                    <a:solidFill>
                      <a:schemeClr val="bg1"/>
                    </a:solidFill>
                  </a:rPr>
                  <a:t> Conversion Rate Sessions Against New Users</a:t>
                </a:r>
                <a:endParaRPr lang="en-GB" sz="1400" b="1">
                  <a:solidFill>
                    <a:schemeClr val="bg1"/>
                  </a:solidFill>
                </a:endParaRPr>
              </a:p>
            </p:txBody>
          </p:sp>
        </p:grpSp>
        <p:graphicFrame>
          <p:nvGraphicFramePr>
            <p:cNvPr id="11" name="Chart 10">
              <a:extLst>
                <a:ext uri="{FF2B5EF4-FFF2-40B4-BE49-F238E27FC236}">
                  <a16:creationId xmlns:a16="http://schemas.microsoft.com/office/drawing/2014/main" id="{1E60706E-011D-4F7A-BBD7-766EA341965B}"/>
                </a:ext>
              </a:extLst>
            </p:cNvPr>
            <p:cNvGraphicFramePr>
              <a:graphicFrameLocks/>
            </p:cNvGraphicFramePr>
            <p:nvPr>
              <p:extLst>
                <p:ext uri="{D42A27DB-BD31-4B8C-83A1-F6EECF244321}">
                  <p14:modId xmlns:p14="http://schemas.microsoft.com/office/powerpoint/2010/main" val="3081384563"/>
                </p:ext>
              </p:extLst>
            </p:nvPr>
          </p:nvGraphicFramePr>
          <p:xfrm>
            <a:off x="0" y="190500"/>
            <a:ext cx="6907924" cy="2281238"/>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435894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2420</TotalTime>
  <Words>1592</Words>
  <Application>Microsoft Office PowerPoint</Application>
  <PresentationFormat>Widescreen</PresentationFormat>
  <Paragraphs>426</Paragraphs>
  <Slides>7</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kazza m</dc:creator>
  <cp:lastModifiedBy>kazza m</cp:lastModifiedBy>
  <cp:revision>19</cp:revision>
  <dcterms:created xsi:type="dcterms:W3CDTF">2022-02-25T15:17:34Z</dcterms:created>
  <dcterms:modified xsi:type="dcterms:W3CDTF">2022-03-07T16:03:14Z</dcterms:modified>
</cp:coreProperties>
</file>